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47"/>
  </p:notesMasterIdLst>
  <p:sldIdLst>
    <p:sldId id="257" r:id="rId5"/>
    <p:sldId id="4569" r:id="rId6"/>
    <p:sldId id="4571" r:id="rId7"/>
    <p:sldId id="4567" r:id="rId8"/>
    <p:sldId id="4525" r:id="rId9"/>
    <p:sldId id="4540" r:id="rId10"/>
    <p:sldId id="4513" r:id="rId11"/>
    <p:sldId id="4514" r:id="rId12"/>
    <p:sldId id="4572" r:id="rId13"/>
    <p:sldId id="4568" r:id="rId14"/>
    <p:sldId id="260" r:id="rId15"/>
    <p:sldId id="4518" r:id="rId16"/>
    <p:sldId id="261" r:id="rId17"/>
    <p:sldId id="262" r:id="rId18"/>
    <p:sldId id="4578" r:id="rId19"/>
    <p:sldId id="264" r:id="rId20"/>
    <p:sldId id="4573" r:id="rId21"/>
    <p:sldId id="4556" r:id="rId22"/>
    <p:sldId id="4557" r:id="rId23"/>
    <p:sldId id="4558" r:id="rId24"/>
    <p:sldId id="4559" r:id="rId25"/>
    <p:sldId id="4560" r:id="rId26"/>
    <p:sldId id="4543" r:id="rId27"/>
    <p:sldId id="4548" r:id="rId28"/>
    <p:sldId id="4544" r:id="rId29"/>
    <p:sldId id="4545" r:id="rId30"/>
    <p:sldId id="4546" r:id="rId31"/>
    <p:sldId id="4561" r:id="rId32"/>
    <p:sldId id="4547" r:id="rId33"/>
    <p:sldId id="4549" r:id="rId34"/>
    <p:sldId id="4562" r:id="rId35"/>
    <p:sldId id="4542" r:id="rId36"/>
    <p:sldId id="265" r:id="rId37"/>
    <p:sldId id="4564" r:id="rId38"/>
    <p:sldId id="4565" r:id="rId39"/>
    <p:sldId id="4566" r:id="rId40"/>
    <p:sldId id="4529" r:id="rId41"/>
    <p:sldId id="4551" r:id="rId42"/>
    <p:sldId id="4553" r:id="rId43"/>
    <p:sldId id="4576" r:id="rId44"/>
    <p:sldId id="4575" r:id="rId45"/>
    <p:sldId id="4577" r:id="rId4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o Aiazzi" initials="GA" lastIdx="1" clrIdx="0">
    <p:extLst>
      <p:ext uri="{19B8F6BF-5375-455C-9EA6-DF929625EA0E}">
        <p15:presenceInfo xmlns:p15="http://schemas.microsoft.com/office/powerpoint/2012/main" userId="S::giulio.aiazzi@helaglobe.com::7b53484c-9ff4-4a18-977b-553f87e4b87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ADD7"/>
    <a:srgbClr val="562A81"/>
    <a:srgbClr val="EEEDFB"/>
    <a:srgbClr val="DED6EB"/>
    <a:srgbClr val="00516F"/>
    <a:srgbClr val="2A064C"/>
    <a:srgbClr val="4D2678"/>
    <a:srgbClr val="FF4400"/>
    <a:srgbClr val="270A45"/>
    <a:srgbClr val="F0E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01745A-CD8B-3A32-4F34-9D03500AFE6D}" v="33" dt="2026-06-17T07:35:26.742"/>
    <p1510:client id="{4874D4F0-48CF-6C4B-E1BD-1E03A530F8BB}" v="163" dt="2026-06-18T13:56:28.780"/>
    <p1510:client id="{4C0505B3-FEBA-ED13-0984-C410CA0FE23B}" v="31" dt="2026-06-17T14:40:28.763"/>
    <p1510:client id="{6FF72E13-7313-F70E-939C-2ECBDD91E72C}" v="222" dt="2026-06-17T15:49:03"/>
    <p1510:client id="{ABBABE37-C768-6B6E-845C-1F400A6237CF}" v="348" dt="2026-06-17T15:20:35.840"/>
    <p1510:client id="{BF7E6E7C-DF60-54F3-9B53-C2F801A03356}" v="39" dt="2026-06-17T14:38:57.741"/>
    <p1510:client id="{E7A95EA1-6307-0637-D1E1-9992257FD81A}" v="10" dt="2026-06-17T12:58:42.3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E24FA-78DD-450E-9D6D-9AF0DA91B003}" type="datetimeFigureOut">
              <a:t>18/06/2026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049B59-0DF6-4974-9C05-51129A5670F6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99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BF32-8616-A08C-7E0C-A2C57E7C2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962C1570-9AA0-0D4D-2E6D-79EB3A51F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6651691-F3D3-9857-DAC7-95A480996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982D847-D50C-2EA3-E48D-10C465140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6888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616D-B288-F33B-B42E-D9C6967F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83364-6A17-7282-75A2-91398CB05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2DAC2-2CE1-FB31-9D22-A9E7E145E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2C00E-09E9-321A-C36A-C66B42682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1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616D-B288-F33B-B42E-D9C6967F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83364-6A17-7282-75A2-91398CB05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2DAC2-2CE1-FB31-9D22-A9E7E145E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2C00E-09E9-321A-C36A-C66B426826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81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2EDEF-5E89-6929-8D21-98323E5D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BA155-F268-65CD-52C1-65742540AB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9926C-3CC3-6B29-2962-EA929D01F8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473A1-DAA5-9BD5-F8F8-1938C5F55A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1919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64A46-9210-3FD1-B4DC-7CF67DD28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0CB58-9200-541B-8458-C9E58C5AC8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2B0BF8-DEBC-C1BD-9302-0BD6C6855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A10FE-66D1-6FCF-37BE-A4A13D90BB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08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835EF-3FCE-8580-2E78-CDB31F72A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B391F0-229D-F5FB-C17F-93E159C83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4F2FEB-BB58-618D-DCDB-78821B9B7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166EBA-8EE8-FB49-A4F2-A85FD405F0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109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1EF5A-04FE-2B94-BFA6-BC8935043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9A25A9-4093-86C0-00D4-23CC8F03C9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82957-12D1-9C67-163B-C315CE0BF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0D907-AFB7-AD0B-42E3-88073A88CB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962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96635-02F3-901D-C3A6-00BD3FE81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5E5D4F-0B5A-4ADA-C116-5DAA76DE10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91206F-C796-DAC8-52FD-36C2459D6C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2732C0-E431-DD17-8449-470F3D814A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374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CECBA-11F3-B1DE-A211-A9D7F9505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BBB164-C7B7-9881-C34B-329521E16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4DAB7F-549E-B993-7AE0-FE9C4F703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846AA-C352-A615-386D-A7ABFE3E01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78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BF294-2CD8-F263-26D4-F13B1638A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469C28-1BEC-9381-99A4-C73534BA5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93BD4-B5F0-FDE0-609E-C31E0F202D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E86A2-4B3F-CFE3-25C7-914EF8785B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92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E3697-55C1-532A-DE3F-D3A537291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7077F8-A06A-6D4F-8B65-2D9723E15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18E0E-E8F6-5816-C3BA-FB296AA9AB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719E7-2143-36BE-D4DC-D79D23E140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30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FF9D6-0010-DA76-AB17-557C601D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A8BFD55E-E189-579C-DD6C-2EE6366B7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E78A80C-CA91-00ED-40A4-8B3FE65C42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BC5908-DB31-5B7D-D7A1-A4ACDB1DE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887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576BF-7E60-15C0-CEA4-EBE04E714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7E0574-53E2-DC34-6C07-E56744D66A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E5859E-BBB5-9F49-5835-3C8D6F23A0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6D17E-EE50-1B65-D9B6-0630B2D85A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5483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5600-DE19-9E35-510C-1938EA672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8AE96-A646-1612-ED90-7124F7351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52A28-FC8B-2C41-6D3B-6960AE443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9AA69-74E0-A25D-A682-B166CF176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67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85600-DE19-9E35-510C-1938EA672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8AE96-A646-1612-ED90-7124F7351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52A28-FC8B-2C41-6D3B-6960AE443A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9AA69-74E0-A25D-A682-B166CF1766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1467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A25EE-7F72-2A15-4A3C-F497F44F2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5AF5D4-446E-28DE-5F41-5E1C20EB5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555D6-87C7-686E-189E-2DF62B34E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AFD08-C0DE-8A29-A951-2112F1634B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3208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A7339-B354-B1F1-37F6-C95DCE355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1B2EA765-216B-89A9-ED72-E3DC18918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EB716CD-9E1E-A337-7DE0-BA60D40B45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C045A2-CEA0-E7A7-8274-1D81D7DA8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0790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D90F3-AAAA-F15D-ECEB-4DC7491AC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B023189-4318-616D-2975-A1D1FC414D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63EB751-46F1-B8C8-4747-FF60024F6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48EE531-2539-0943-C46C-F5B6726D3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41784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84AC0-CF3C-6DD2-4321-6E0508B42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4874938-9B22-A021-581D-EAC7846206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3982FA2-E31B-0389-E0D3-508810ED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Da graficare il seguente flusso: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Paziente va in farmacia -&gt; Paziente viene indirizzato a fisioterapista -&gt; Fisioterapista fa prima anamnesi -&gt; Rispetta i criteri di inclusione?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No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Referral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centro di riferimento</a:t>
            </a: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Sì -&gt; Proposta dell’app (video dimostrativo per mostrare come funziona e spiegazione prezzo) </a:t>
            </a:r>
            <a:br>
              <a:rPr lang="it-IT">
                <a:solidFill>
                  <a:schemeClr val="accent3">
                    <a:lumMod val="75000"/>
                  </a:schemeClr>
                </a:solidFill>
              </a:rPr>
            </a:b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-&gt; Se paziente accetta -&gt; Fisioterapista su dashboard registra paziente (da valutare di prendere i dati da precedente anamnesi per velocizzare) -&gt; Paziente installa app -&gt; Paziente paga mensile -&gt; Paziente firma consenso informato -&gt; Professionista spiega esercizi e assegna la scheda -&gt; Paziente verifica ricezione scheda -&gt; Paziente paga fisioterapista per la visita -&gt;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Followup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 a 1 mese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 casa: paziente accende app -&gt; paziente si allena -&gt; paziente riceve notifiche in base a frequenza di allenamento decisa -&gt; Fisioterapista accede a dashboard per visionare progressi e notifiche importanti -&gt; Fisioterapista può scegliere di modificare la scheda in qualsiasi momento (da prevedere mail a paziente che al momento non abbiamo)</a:t>
            </a:r>
          </a:p>
          <a:p>
            <a:endParaRPr lang="it-IT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Andrebbe concluso con spiegazioni pratiche di interesse </a:t>
            </a:r>
            <a:r>
              <a:rPr lang="it-IT" err="1">
                <a:solidFill>
                  <a:schemeClr val="accent3">
                    <a:lumMod val="75000"/>
                  </a:schemeClr>
                </a:solidFill>
              </a:rPr>
              <a:t>fisio</a:t>
            </a:r>
            <a:r>
              <a:rPr lang="it-IT">
                <a:solidFill>
                  <a:schemeClr val="accent3">
                    <a:lumMod val="75000"/>
                  </a:schemeClr>
                </a:solidFill>
              </a:rPr>
              <a:t>: chi può accedere, corso di formazione, tempi, pagamenti</a:t>
            </a:r>
            <a:endParaRPr lang="it-IT">
              <a:solidFill>
                <a:schemeClr val="bg2"/>
              </a:solidFill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CDC005-C35D-FCF1-3629-D1429E1BB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3675FE-BA30-AC45-91C7-4692601C6289}" type="slidenum">
              <a:rPr lang="it-IT" smtClean="0"/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4974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653BF-8068-8461-D2E0-8A246C8B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EB7D36A-2D81-2D20-F39C-03023CCB2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FB05C83-B80A-5E6F-4A49-9EB75EC9E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85EA53-81C0-4CAB-3F03-F9DA4054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E41B9-7440-6140-9743-A417E9E7359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706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86A14-768C-9E83-A4C6-9500C6B5F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A072F4-B63D-A47D-B56A-85E37D40C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A1DD0-3BDC-649E-4A9E-A8BEEA33D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69FFF-A69C-3423-D9F7-CA82DA7B22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01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7_bisogni e progettual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BE1738-6419-B949-A789-0F6689E6C049}"/>
              </a:ext>
            </a:extLst>
          </p:cNvPr>
          <p:cNvSpPr txBox="1"/>
          <p:nvPr userDrawn="1"/>
        </p:nvSpPr>
        <p:spPr>
          <a:xfrm>
            <a:off x="8032376" y="663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160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grande centra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9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attiv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4559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bisogni e progettual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ABE1738-6419-B949-A789-0F6689E6C049}"/>
              </a:ext>
            </a:extLst>
          </p:cNvPr>
          <p:cNvSpPr txBox="1"/>
          <p:nvPr userDrawn="1"/>
        </p:nvSpPr>
        <p:spPr>
          <a:xfrm>
            <a:off x="8032376" y="6633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5" name="Segnaposto testo 1">
            <a:extLst>
              <a:ext uri="{FF2B5EF4-FFF2-40B4-BE49-F238E27FC236}">
                <a16:creationId xmlns:a16="http://schemas.microsoft.com/office/drawing/2014/main" id="{076E2CAC-F1FE-7E17-9F44-7578DD61178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74864" y="2057400"/>
            <a:ext cx="7387288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1600" kern="1200" dirty="0">
                <a:solidFill>
                  <a:schemeClr val="accent3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  <p:sp>
        <p:nvSpPr>
          <p:cNvPr id="6" name="Segnaposto testo 1">
            <a:extLst>
              <a:ext uri="{FF2B5EF4-FFF2-40B4-BE49-F238E27FC236}">
                <a16:creationId xmlns:a16="http://schemas.microsoft.com/office/drawing/2014/main" id="{E5DC2C3D-1484-9741-ECC6-0D70E9A9286C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0" y="177412"/>
            <a:ext cx="3660318" cy="4422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3600" b="1" kern="1200" dirty="0">
                <a:solidFill>
                  <a:schemeClr val="bg1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  <p:sp>
        <p:nvSpPr>
          <p:cNvPr id="7" name="Segnaposto testo 1">
            <a:extLst>
              <a:ext uri="{FF2B5EF4-FFF2-40B4-BE49-F238E27FC236}">
                <a16:creationId xmlns:a16="http://schemas.microsoft.com/office/drawing/2014/main" id="{B61771E6-E48F-8191-144F-922186C4708A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0" y="619680"/>
            <a:ext cx="3660318" cy="36933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4500"/>
              </a:buClr>
              <a:buSzTx/>
              <a:buFont typeface="Wingdings" pitchFamily="2" charset="2"/>
              <a:buNone/>
              <a:tabLst/>
              <a:defRPr lang="it-IT" sz="1600" b="0" kern="1200" dirty="0">
                <a:solidFill>
                  <a:schemeClr val="bg1"/>
                </a:solidFill>
                <a:latin typeface="Poppins" panose="00000500000000000000" pitchFamily="2" charset="0"/>
                <a:ea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>
              <a:buClr>
                <a:srgbClr val="FF4500"/>
              </a:buClr>
            </a:pPr>
            <a:r>
              <a:rPr lang="it-IT"/>
              <a:t>TESTO</a:t>
            </a:r>
          </a:p>
        </p:txBody>
      </p:sp>
    </p:spTree>
    <p:extLst>
      <p:ext uri="{BB962C8B-B14F-4D97-AF65-F5344CB8AC3E}">
        <p14:creationId xmlns:p14="http://schemas.microsoft.com/office/powerpoint/2010/main" val="100781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ase histor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157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esto centra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magine 35">
            <a:extLst>
              <a:ext uri="{FF2B5EF4-FFF2-40B4-BE49-F238E27FC236}">
                <a16:creationId xmlns:a16="http://schemas.microsoft.com/office/drawing/2014/main" id="{2E750515-00C4-B440-A7E3-8AF11D0458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55788" y="6173787"/>
            <a:ext cx="2026612" cy="36512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BBFAB4C-A267-8441-966D-2F34AB1D46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39059" y="2228254"/>
            <a:ext cx="5513880" cy="782918"/>
          </a:xfrm>
        </p:spPr>
        <p:txBody>
          <a:bodyPr anchor="t">
            <a:noAutofit/>
          </a:bodyPr>
          <a:lstStyle>
            <a:lvl1pPr algn="ctr">
              <a:defRPr sz="3000" b="1" i="0" u="sng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it-IT"/>
              <a:t>TITOLO</a:t>
            </a:r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5864873-DF43-7346-8DEE-1C334EBC4B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39059" y="3009600"/>
            <a:ext cx="5513880" cy="182709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500" u="none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err="1"/>
              <a:t>Lorem</a:t>
            </a:r>
            <a:r>
              <a:rPr lang="it-IT"/>
              <a:t> </a:t>
            </a:r>
            <a:r>
              <a:rPr lang="it-IT" err="1"/>
              <a:t>ipsum</a:t>
            </a:r>
            <a:r>
              <a:rPr lang="it-IT"/>
              <a:t> </a:t>
            </a:r>
            <a:r>
              <a:rPr lang="it-IT" err="1"/>
              <a:t>dolor</a:t>
            </a:r>
            <a:r>
              <a:rPr lang="it-IT"/>
              <a:t> </a:t>
            </a:r>
            <a:r>
              <a:rPr lang="it-IT" err="1"/>
              <a:t>sit</a:t>
            </a:r>
            <a:r>
              <a:rPr lang="it-IT"/>
              <a:t> </a:t>
            </a:r>
            <a:r>
              <a:rPr lang="it-IT" err="1"/>
              <a:t>amet</a:t>
            </a:r>
            <a:r>
              <a:rPr lang="it-IT"/>
              <a:t>, </a:t>
            </a:r>
            <a:r>
              <a:rPr lang="it-IT" err="1"/>
              <a:t>consectetur</a:t>
            </a:r>
            <a:r>
              <a:rPr lang="it-IT"/>
              <a:t> </a:t>
            </a:r>
            <a:r>
              <a:rPr lang="it-IT" err="1"/>
              <a:t>adipiscing</a:t>
            </a:r>
            <a:r>
              <a:rPr lang="it-IT"/>
              <a:t> </a:t>
            </a:r>
            <a:r>
              <a:rPr lang="it-IT" err="1"/>
              <a:t>elit</a:t>
            </a:r>
            <a:r>
              <a:rPr lang="it-IT"/>
              <a:t>, </a:t>
            </a:r>
            <a:r>
              <a:rPr lang="it-IT" err="1"/>
              <a:t>sed</a:t>
            </a:r>
            <a:r>
              <a:rPr lang="it-IT"/>
              <a:t> do </a:t>
            </a:r>
            <a:r>
              <a:rPr lang="it-IT" err="1"/>
              <a:t>eiusmod</a:t>
            </a:r>
            <a:r>
              <a:rPr lang="it-IT"/>
              <a:t> </a:t>
            </a:r>
            <a:r>
              <a:rPr lang="it-IT" err="1"/>
              <a:t>tempor</a:t>
            </a:r>
            <a:r>
              <a:rPr lang="it-IT"/>
              <a:t> </a:t>
            </a:r>
            <a:r>
              <a:rPr lang="it-IT" err="1"/>
              <a:t>incididunt</a:t>
            </a:r>
            <a:r>
              <a:rPr lang="it-IT"/>
              <a:t> ut </a:t>
            </a:r>
            <a:r>
              <a:rPr lang="it-IT" err="1"/>
              <a:t>labore</a:t>
            </a:r>
            <a:r>
              <a:rPr lang="it-IT"/>
              <a:t> et dolore magna </a:t>
            </a:r>
            <a:r>
              <a:rPr lang="it-IT" err="1"/>
              <a:t>aliqua</a:t>
            </a:r>
            <a:r>
              <a:rPr lang="it-IT"/>
              <a:t>. Ut </a:t>
            </a:r>
            <a:r>
              <a:rPr lang="it-IT" err="1"/>
              <a:t>enim</a:t>
            </a:r>
            <a:r>
              <a:rPr lang="it-IT"/>
              <a:t> ad </a:t>
            </a:r>
            <a:r>
              <a:rPr lang="it-IT" err="1"/>
              <a:t>minim</a:t>
            </a:r>
            <a:r>
              <a:rPr lang="it-IT"/>
              <a:t> </a:t>
            </a:r>
            <a:r>
              <a:rPr lang="it-IT" err="1"/>
              <a:t>veniam</a:t>
            </a:r>
            <a:r>
              <a:rPr lang="it-IT"/>
              <a:t>, </a:t>
            </a:r>
            <a:r>
              <a:rPr lang="it-IT" err="1"/>
              <a:t>quis</a:t>
            </a:r>
            <a:r>
              <a:rPr lang="it-IT"/>
              <a:t> </a:t>
            </a:r>
            <a:r>
              <a:rPr lang="it-IT" err="1"/>
              <a:t>nostrud</a:t>
            </a:r>
            <a:r>
              <a:rPr lang="it-IT"/>
              <a:t> </a:t>
            </a:r>
            <a:r>
              <a:rPr lang="it-IT" err="1"/>
              <a:t>exercitation</a:t>
            </a:r>
            <a:r>
              <a:rPr lang="it-IT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13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ttivit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0511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27.pn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jpe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helaglobe.com/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EA489A0B-4624-6DF9-8B97-B7AA252BE9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13668" y="509374"/>
            <a:ext cx="4258035" cy="940820"/>
          </a:xfrm>
          <a:prstGeom prst="rect">
            <a:avLst/>
          </a:prstGeom>
        </p:spPr>
      </p:pic>
      <p:sp>
        <p:nvSpPr>
          <p:cNvPr id="4" name="Sottotitolo 2">
            <a:extLst>
              <a:ext uri="{FF2B5EF4-FFF2-40B4-BE49-F238E27FC236}">
                <a16:creationId xmlns:a16="http://schemas.microsoft.com/office/drawing/2014/main" id="{0281169E-4B95-D2B3-C7AE-5FFAA8A415F5}"/>
              </a:ext>
            </a:extLst>
          </p:cNvPr>
          <p:cNvSpPr txBox="1">
            <a:spLocks/>
          </p:cNvSpPr>
          <p:nvPr/>
        </p:nvSpPr>
        <p:spPr>
          <a:xfrm>
            <a:off x="447082" y="5817985"/>
            <a:ext cx="5513880" cy="52913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>
                <a:solidFill>
                  <a:srgbClr val="270A45"/>
                </a:solidFill>
                <a:latin typeface="Poppins"/>
                <a:ea typeface="Source Sans Pro"/>
                <a:cs typeface="Poppins"/>
              </a:rPr>
              <a:t>Roma 18 Giugno 2026</a:t>
            </a:r>
            <a:endParaRPr lang="it-IT">
              <a:solidFill>
                <a:srgbClr val="270A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Shape 11">
            <a:extLst>
              <a:ext uri="{FF2B5EF4-FFF2-40B4-BE49-F238E27FC236}">
                <a16:creationId xmlns:a16="http://schemas.microsoft.com/office/drawing/2014/main" id="{0D4A6A74-6116-8971-9EFF-E772A3DA5AAA}"/>
              </a:ext>
            </a:extLst>
          </p:cNvPr>
          <p:cNvSpPr/>
          <p:nvPr/>
        </p:nvSpPr>
        <p:spPr>
          <a:xfrm>
            <a:off x="490511" y="5698151"/>
            <a:ext cx="4114800" cy="457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0CA8F3ED-60DF-0D3C-F041-CE90990C4739}"/>
              </a:ext>
            </a:extLst>
          </p:cNvPr>
          <p:cNvSpPr/>
          <p:nvPr/>
        </p:nvSpPr>
        <p:spPr>
          <a:xfrm>
            <a:off x="625549" y="3538161"/>
            <a:ext cx="5303520" cy="411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endParaRPr lang="en-US" sz="1800" b="1">
              <a:solidFill>
                <a:srgbClr val="3B3059"/>
              </a:solidFill>
              <a:latin typeface="Source Sans Pro"/>
              <a:ea typeface="Source Sans Pro"/>
            </a:endParaRPr>
          </a:p>
        </p:txBody>
      </p:sp>
      <p:pic>
        <p:nvPicPr>
          <p:cNvPr id="3" name="Immagine 2" descr="Immagine che contiene Danza, arte, design&#10;&#10;Il contenuto generato dall&amp;#39;IA potrebbe non essere corretto.">
            <a:extLst>
              <a:ext uri="{FF2B5EF4-FFF2-40B4-BE49-F238E27FC236}">
                <a16:creationId xmlns:a16="http://schemas.microsoft.com/office/drawing/2014/main" id="{B86DEDAB-EEE0-CDFA-C7AD-E73780FAB4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7704" y="1587487"/>
            <a:ext cx="3502398" cy="391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30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C67FC-5244-5BEC-8681-0B95FD3F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6D7116-057C-55DD-45D8-5BDE5E6F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27811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TECNOLOGIA FISIOSMART</a:t>
            </a: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DDDC7527-7589-A098-78C7-62079F5A572D}"/>
              </a:ext>
            </a:extLst>
          </p:cNvPr>
          <p:cNvSpPr/>
          <p:nvPr/>
        </p:nvSpPr>
        <p:spPr>
          <a:xfrm>
            <a:off x="317374" y="1042951"/>
            <a:ext cx="11548872" cy="6858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Il sistema si basa su due reti neurali eseguite on </a:t>
            </a:r>
            <a:r>
              <a:rPr lang="it-IT" sz="1600" noProof="0" err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edge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, direttamente sul telefono: dalla fotocamera ricavano gli angoli articolari e le distanze tra le giunture. Le immagini non lasciano mai il dispositivo.</a:t>
            </a:r>
            <a:endParaRPr lang="it-IT" sz="1600" noProof="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631A3A1B-5EB0-DF4F-A719-5BAB79B3D75B}"/>
              </a:ext>
            </a:extLst>
          </p:cNvPr>
          <p:cNvGrpSpPr/>
          <p:nvPr/>
        </p:nvGrpSpPr>
        <p:grpSpPr>
          <a:xfrm>
            <a:off x="317374" y="1721766"/>
            <a:ext cx="3659573" cy="2014570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9" name="Rettangolo arrotondato 35">
              <a:extLst>
                <a:ext uri="{FF2B5EF4-FFF2-40B4-BE49-F238E27FC236}">
                  <a16:creationId xmlns:a16="http://schemas.microsoft.com/office/drawing/2014/main" id="{70CB187A-332F-C6CF-CDCF-97C0AC56C07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40" name="Rettangolo arrotondato 36">
              <a:extLst>
                <a:ext uri="{FF2B5EF4-FFF2-40B4-BE49-F238E27FC236}">
                  <a16:creationId xmlns:a16="http://schemas.microsoft.com/office/drawing/2014/main" id="{39D0C3FC-0847-B378-CFE4-0F4AC672FB8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Calibri"/>
                <a:cs typeface="Poppins" panose="00000500000000000000" pitchFamily="2" charset="0"/>
              </a:endParaRPr>
            </a:p>
          </p:txBody>
        </p:sp>
      </p:grp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25D52A5A-2661-9FFE-33B1-63B96F0AFA3B}"/>
              </a:ext>
            </a:extLst>
          </p:cNvPr>
          <p:cNvGrpSpPr/>
          <p:nvPr/>
        </p:nvGrpSpPr>
        <p:grpSpPr>
          <a:xfrm>
            <a:off x="4278001" y="1721766"/>
            <a:ext cx="3659573" cy="2023432"/>
            <a:chOff x="6289326" y="1655068"/>
            <a:chExt cx="3624573" cy="1723075"/>
          </a:xfrm>
          <a:solidFill>
            <a:srgbClr val="F0EBF8"/>
          </a:solidFill>
        </p:grpSpPr>
        <p:sp>
          <p:nvSpPr>
            <p:cNvPr id="42" name="Rettangolo arrotondato 35">
              <a:extLst>
                <a:ext uri="{FF2B5EF4-FFF2-40B4-BE49-F238E27FC236}">
                  <a16:creationId xmlns:a16="http://schemas.microsoft.com/office/drawing/2014/main" id="{CA6A88C6-A275-DBF8-04ED-37D5B02BB76E}"/>
                </a:ext>
              </a:extLst>
            </p:cNvPr>
            <p:cNvSpPr/>
            <p:nvPr/>
          </p:nvSpPr>
          <p:spPr>
            <a:xfrm>
              <a:off x="6289326" y="1655068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3" name="Rettangolo arrotondato 36">
              <a:extLst>
                <a:ext uri="{FF2B5EF4-FFF2-40B4-BE49-F238E27FC236}">
                  <a16:creationId xmlns:a16="http://schemas.microsoft.com/office/drawing/2014/main" id="{17BFD3EF-8C7C-EA5D-C67A-5797AD2A74CE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44" name="Gruppo 43">
            <a:extLst>
              <a:ext uri="{FF2B5EF4-FFF2-40B4-BE49-F238E27FC236}">
                <a16:creationId xmlns:a16="http://schemas.microsoft.com/office/drawing/2014/main" id="{659BC202-EAB9-CEB0-4583-1FFCA91803CA}"/>
              </a:ext>
            </a:extLst>
          </p:cNvPr>
          <p:cNvGrpSpPr/>
          <p:nvPr/>
        </p:nvGrpSpPr>
        <p:grpSpPr>
          <a:xfrm>
            <a:off x="8229768" y="1721766"/>
            <a:ext cx="3659573" cy="2023432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45" name="Rettangolo arrotondato 35">
              <a:extLst>
                <a:ext uri="{FF2B5EF4-FFF2-40B4-BE49-F238E27FC236}">
                  <a16:creationId xmlns:a16="http://schemas.microsoft.com/office/drawing/2014/main" id="{0815BF05-7A79-C730-0DDC-C4A4CA96051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6" name="Rettangolo arrotondato 36">
              <a:extLst>
                <a:ext uri="{FF2B5EF4-FFF2-40B4-BE49-F238E27FC236}">
                  <a16:creationId xmlns:a16="http://schemas.microsoft.com/office/drawing/2014/main" id="{1C9F3D64-A509-489A-2C27-8C05D58C0D8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A67D1F71-5584-C724-CCC8-7D3E4713930E}"/>
              </a:ext>
            </a:extLst>
          </p:cNvPr>
          <p:cNvGrpSpPr/>
          <p:nvPr/>
        </p:nvGrpSpPr>
        <p:grpSpPr>
          <a:xfrm>
            <a:off x="317374" y="3862571"/>
            <a:ext cx="3659573" cy="2082936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48" name="Rettangolo arrotondato 35">
              <a:extLst>
                <a:ext uri="{FF2B5EF4-FFF2-40B4-BE49-F238E27FC236}">
                  <a16:creationId xmlns:a16="http://schemas.microsoft.com/office/drawing/2014/main" id="{C60312E1-6037-79CF-7B87-45C4A3B3EFE9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49" name="Rettangolo arrotondato 36">
              <a:extLst>
                <a:ext uri="{FF2B5EF4-FFF2-40B4-BE49-F238E27FC236}">
                  <a16:creationId xmlns:a16="http://schemas.microsoft.com/office/drawing/2014/main" id="{277ADEB0-6D0D-BBCA-56E2-3847C6FEFDD2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Un secondo modello, sviluppato internamente, riconosce l'esercizio eseguito e ne valuta la correttezza. </a:t>
              </a:r>
              <a:r>
                <a:rPr lang="it-IT" sz="1200" b="1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Addestrato su dati reali</a:t>
              </a:r>
              <a:r>
                <a:rPr lang="it-IT" sz="1200" noProof="0">
                  <a:solidFill>
                    <a:srgbClr val="00516F"/>
                  </a:solidFill>
                  <a:latin typeface="Poppins"/>
                  <a:ea typeface="+mn-lt"/>
                  <a:cs typeface="Poppins"/>
                </a:rPr>
                <a:t>, supervisionati e validati da fisioterapisti qualificati. </a:t>
              </a:r>
              <a:endParaRPr lang="it-IT" noProof="0">
                <a:latin typeface="Poppins"/>
                <a:ea typeface="+mn-lt"/>
                <a:cs typeface="Poppins"/>
              </a:endParaRPr>
            </a:p>
          </p:txBody>
        </p:sp>
      </p:grpSp>
      <p:grpSp>
        <p:nvGrpSpPr>
          <p:cNvPr id="50" name="Gruppo 49">
            <a:extLst>
              <a:ext uri="{FF2B5EF4-FFF2-40B4-BE49-F238E27FC236}">
                <a16:creationId xmlns:a16="http://schemas.microsoft.com/office/drawing/2014/main" id="{18FDD9AD-C8A2-AE12-CAEB-6A530127786F}"/>
              </a:ext>
            </a:extLst>
          </p:cNvPr>
          <p:cNvGrpSpPr/>
          <p:nvPr/>
        </p:nvGrpSpPr>
        <p:grpSpPr>
          <a:xfrm>
            <a:off x="4269141" y="3898707"/>
            <a:ext cx="3659573" cy="2064520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51" name="Rettangolo arrotondato 35">
              <a:extLst>
                <a:ext uri="{FF2B5EF4-FFF2-40B4-BE49-F238E27FC236}">
                  <a16:creationId xmlns:a16="http://schemas.microsoft.com/office/drawing/2014/main" id="{183B69B0-3626-D5D2-EEC1-144DD46D772D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52" name="Rettangolo arrotondato 36">
              <a:extLst>
                <a:ext uri="{FF2B5EF4-FFF2-40B4-BE49-F238E27FC236}">
                  <a16:creationId xmlns:a16="http://schemas.microsoft.com/office/drawing/2014/main" id="{E7645FBB-01B9-EC14-3160-3B222C633A66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Le </a:t>
              </a:r>
              <a:r>
                <a:rPr lang="it-IT" sz="1200" b="1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immagini non vengono salvate</a:t>
              </a:r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, non lasciano mai il dispositivo, non vengono inviate al server. Al cloud arrivano solo dati numerici: ripetizioni valide, misure angolari, soglie, esito. </a:t>
              </a:r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grpSp>
        <p:nvGrpSpPr>
          <p:cNvPr id="53" name="Gruppo 52">
            <a:extLst>
              <a:ext uri="{FF2B5EF4-FFF2-40B4-BE49-F238E27FC236}">
                <a16:creationId xmlns:a16="http://schemas.microsoft.com/office/drawing/2014/main" id="{DA49F798-A8F7-3F3C-AC9A-56EA77D23AB9}"/>
              </a:ext>
            </a:extLst>
          </p:cNvPr>
          <p:cNvGrpSpPr/>
          <p:nvPr/>
        </p:nvGrpSpPr>
        <p:grpSpPr>
          <a:xfrm>
            <a:off x="8229768" y="3898707"/>
            <a:ext cx="3659573" cy="2046799"/>
            <a:chOff x="6289326" y="1664032"/>
            <a:chExt cx="3624573" cy="1714111"/>
          </a:xfrm>
          <a:solidFill>
            <a:srgbClr val="F0EBF8"/>
          </a:solidFill>
        </p:grpSpPr>
        <p:sp>
          <p:nvSpPr>
            <p:cNvPr id="54" name="Rettangolo arrotondato 35">
              <a:extLst>
                <a:ext uri="{FF2B5EF4-FFF2-40B4-BE49-F238E27FC236}">
                  <a16:creationId xmlns:a16="http://schemas.microsoft.com/office/drawing/2014/main" id="{B4EF0A2A-5257-AC4A-913B-7F88CE813BAE}"/>
                </a:ext>
              </a:extLst>
            </p:cNvPr>
            <p:cNvSpPr/>
            <p:nvPr/>
          </p:nvSpPr>
          <p:spPr>
            <a:xfrm>
              <a:off x="6289326" y="1664032"/>
              <a:ext cx="3624573" cy="951999"/>
            </a:xfrm>
            <a:prstGeom prst="roundRect">
              <a:avLst/>
            </a:prstGeom>
            <a:solidFill>
              <a:srgbClr val="270A45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it-IT" sz="1200" b="1" noProof="0">
                <a:solidFill>
                  <a:srgbClr val="E45F3C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55" name="Rettangolo arrotondato 36">
              <a:extLst>
                <a:ext uri="{FF2B5EF4-FFF2-40B4-BE49-F238E27FC236}">
                  <a16:creationId xmlns:a16="http://schemas.microsoft.com/office/drawing/2014/main" id="{9C2159C5-E86D-908A-DB0B-B745E5B0EAE8}"/>
                </a:ext>
              </a:extLst>
            </p:cNvPr>
            <p:cNvSpPr/>
            <p:nvPr/>
          </p:nvSpPr>
          <p:spPr>
            <a:xfrm>
              <a:off x="6289326" y="2114969"/>
              <a:ext cx="3624573" cy="126317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70A45"/>
              </a:solidFill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Il meccanismo di calibrazione adattiva e soglie personalizzate, il cuore della tecnologia Fisiosmart,  è oggetto di </a:t>
              </a:r>
              <a:r>
                <a:rPr lang="it-IT" sz="1200" b="1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deposito brevettuale</a:t>
              </a:r>
              <a:r>
                <a:rPr lang="it-IT" sz="1200" noProof="0">
                  <a:solidFill>
                    <a:srgbClr val="00516F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. È questo che ci distingue dal mercato. </a:t>
              </a:r>
              <a:endParaRPr lang="it-IT" noProof="0">
                <a:latin typeface="Poppins" panose="00000500000000000000" pitchFamily="2" charset="0"/>
                <a:ea typeface="+mn-lt"/>
                <a:cs typeface="Poppins" panose="00000500000000000000" pitchFamily="2" charset="0"/>
              </a:endParaRP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388D3B1-E015-1761-AEC8-2394FE048B63}"/>
              </a:ext>
            </a:extLst>
          </p:cNvPr>
          <p:cNvSpPr txBox="1"/>
          <p:nvPr/>
        </p:nvSpPr>
        <p:spPr>
          <a:xfrm>
            <a:off x="646117" y="1818505"/>
            <a:ext cx="3002085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Pose </a:t>
            </a:r>
            <a:r>
              <a:rPr lang="it-IT" sz="1400" b="1" noProof="0" err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estimation</a:t>
            </a:r>
            <a:r>
              <a:rPr lang="it-IT" sz="14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on-device</a:t>
            </a:r>
            <a:endParaRPr lang="it-IT" sz="14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B324DBA-993E-09F3-2773-17AE5C4EC890}"/>
              </a:ext>
            </a:extLst>
          </p:cNvPr>
          <p:cNvSpPr txBox="1"/>
          <p:nvPr/>
        </p:nvSpPr>
        <p:spPr>
          <a:xfrm>
            <a:off x="433391" y="2393875"/>
            <a:ext cx="3408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Una rete neurale di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computer vision 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eseguita  interamente sul dispositivo ed estrae i punti di riferimento anatomici del corpo a partire dalla sola fotocamera. Nessun sensore, nessun hardware.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A5DB0B3-696C-1B17-92C4-044754A56FD2}"/>
              </a:ext>
            </a:extLst>
          </p:cNvPr>
          <p:cNvSpPr txBox="1"/>
          <p:nvPr/>
        </p:nvSpPr>
        <p:spPr>
          <a:xfrm>
            <a:off x="4390164" y="2588017"/>
            <a:ext cx="3538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Dai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punti anatomici 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il sistema calcola in tempo reale angoli articolari e distanze tra le giunture, frame per frame. È la geometria del corpo a diventare il dato clinico. </a:t>
            </a:r>
            <a:endParaRPr lang="it-IT" sz="1200">
              <a:latin typeface="Poppins" panose="00000500000000000000" pitchFamily="2" charset="0"/>
              <a:ea typeface="+mn-lt"/>
              <a:cs typeface="Poppins" panose="00000500000000000000" pitchFamily="2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7BDBC90-2D60-8874-B748-2715C4673E66}"/>
              </a:ext>
            </a:extLst>
          </p:cNvPr>
          <p:cNvSpPr txBox="1"/>
          <p:nvPr/>
        </p:nvSpPr>
        <p:spPr>
          <a:xfrm>
            <a:off x="4426644" y="1850948"/>
            <a:ext cx="3465589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Analisi geometrica del movimento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F6CF60A-816F-C8FE-7CFE-F1DDDC94DCF5}"/>
              </a:ext>
            </a:extLst>
          </p:cNvPr>
          <p:cNvSpPr txBox="1"/>
          <p:nvPr/>
        </p:nvSpPr>
        <p:spPr>
          <a:xfrm>
            <a:off x="8138950" y="1685366"/>
            <a:ext cx="3962232" cy="59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Calibrazione personalizzata del movimento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73C902D-261D-1EDB-9808-1B0378776947}"/>
              </a:ext>
            </a:extLst>
          </p:cNvPr>
          <p:cNvSpPr txBox="1"/>
          <p:nvPr/>
        </p:nvSpPr>
        <p:spPr>
          <a:xfrm>
            <a:off x="8336076" y="2486209"/>
            <a:ext cx="35385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Prima di ogni esercizio una fase di </a:t>
            </a:r>
            <a:r>
              <a:rPr lang="it-IT" sz="1200" b="1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calibrazione</a:t>
            </a:r>
            <a:r>
              <a:rPr lang="it-IT" sz="1200">
                <a:solidFill>
                  <a:srgbClr val="00516F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 registra le reali capacità di movimento della persona (ampiezza,</a:t>
            </a:r>
          </a:p>
          <a:p>
            <a:r>
              <a:rPr lang="it-IT" sz="1200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estensione massima) e utilizza </a:t>
            </a:r>
            <a:r>
              <a:rPr lang="it-IT" sz="1200" b="1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soglie su misura</a:t>
            </a:r>
            <a:r>
              <a:rPr lang="it-IT" sz="1200">
                <a:solidFill>
                  <a:srgbClr val="00516F"/>
                </a:solidFill>
                <a:latin typeface="Poppins"/>
                <a:ea typeface="+mn-lt"/>
                <a:cs typeface="Poppins"/>
              </a:rPr>
              <a:t> del singolo paziente. 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B4B41A1-B06D-05EB-3E5F-B456AF74B30A}"/>
              </a:ext>
            </a:extLst>
          </p:cNvPr>
          <p:cNvSpPr txBox="1"/>
          <p:nvPr/>
        </p:nvSpPr>
        <p:spPr>
          <a:xfrm>
            <a:off x="156382" y="3831543"/>
            <a:ext cx="3962232" cy="595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Rete proprietaria validata </a:t>
            </a:r>
          </a:p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clinicamente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03651C3-2650-D974-A866-7B1269A5C3A1}"/>
              </a:ext>
            </a:extLst>
          </p:cNvPr>
          <p:cNvSpPr txBox="1"/>
          <p:nvPr/>
        </p:nvSpPr>
        <p:spPr>
          <a:xfrm>
            <a:off x="4484996" y="4002016"/>
            <a:ext cx="3222008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Privacy by design (GDPR)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0CD37CEA-FC34-D8E2-4FBE-29DD308A28FB}"/>
              </a:ext>
            </a:extLst>
          </p:cNvPr>
          <p:cNvSpPr txBox="1"/>
          <p:nvPr/>
        </p:nvSpPr>
        <p:spPr>
          <a:xfrm>
            <a:off x="8448550" y="3999685"/>
            <a:ext cx="3222008" cy="336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1400" b="1">
                <a:solidFill>
                  <a:srgbClr val="EEEDFB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Sistema proprietario brevettato </a:t>
            </a:r>
            <a:endParaRPr lang="it-IT" sz="1400">
              <a:solidFill>
                <a:srgbClr val="EEEDFB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84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105979" y="219624"/>
            <a:ext cx="117812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PERSONALIZZAZIONE, EFFICACIA, SEMPLICITA'</a:t>
            </a:r>
            <a:endParaRPr lang="it-IT" sz="3000"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D5B4A954-6F48-7FF3-1C43-B678C6D900A0}"/>
              </a:ext>
            </a:extLst>
          </p:cNvPr>
          <p:cNvGrpSpPr/>
          <p:nvPr/>
        </p:nvGrpSpPr>
        <p:grpSpPr>
          <a:xfrm>
            <a:off x="4430141" y="1395700"/>
            <a:ext cx="3254829" cy="4571382"/>
            <a:chOff x="4306095" y="1191909"/>
            <a:chExt cx="3254829" cy="4571382"/>
          </a:xfrm>
        </p:grpSpPr>
        <p:pic>
          <p:nvPicPr>
            <p:cNvPr id="101" name="Immagine 100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E142D6A5-203E-4C3E-7833-95B56D011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7470" t="18251" r="37987" b="49372"/>
            <a:stretch>
              <a:fillRect/>
            </a:stretch>
          </p:blipFill>
          <p:spPr>
            <a:xfrm>
              <a:off x="4553933" y="1523973"/>
              <a:ext cx="2755461" cy="2423436"/>
            </a:xfrm>
            <a:prstGeom prst="rect">
              <a:avLst/>
            </a:prstGeom>
          </p:spPr>
        </p:pic>
        <p:sp>
          <p:nvSpPr>
            <p:cNvPr id="102" name="Figura a mano libera: forma 101">
              <a:extLst>
                <a:ext uri="{FF2B5EF4-FFF2-40B4-BE49-F238E27FC236}">
                  <a16:creationId xmlns:a16="http://schemas.microsoft.com/office/drawing/2014/main" id="{0FBEA9E5-EA11-37E0-6D81-F1781018CC95}"/>
                </a:ext>
              </a:extLst>
            </p:cNvPr>
            <p:cNvSpPr/>
            <p:nvPr/>
          </p:nvSpPr>
          <p:spPr>
            <a:xfrm>
              <a:off x="4306095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pic>
          <p:nvPicPr>
            <p:cNvPr id="103" name="Elemento grafico 10">
              <a:extLst>
                <a:ext uri="{FF2B5EF4-FFF2-40B4-BE49-F238E27FC236}">
                  <a16:creationId xmlns:a16="http://schemas.microsoft.com/office/drawing/2014/main" id="{B640BB93-9E65-3CCC-0B27-EA3746924D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531464" y="1191909"/>
              <a:ext cx="907081" cy="907081"/>
            </a:xfrm>
            <a:prstGeom prst="rect">
              <a:avLst/>
            </a:prstGeom>
          </p:spPr>
        </p:pic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A24BD54B-BC9B-0256-8431-9D0FE2DABCFD}"/>
              </a:ext>
            </a:extLst>
          </p:cNvPr>
          <p:cNvGrpSpPr/>
          <p:nvPr/>
        </p:nvGrpSpPr>
        <p:grpSpPr>
          <a:xfrm>
            <a:off x="8200694" y="1487140"/>
            <a:ext cx="3254829" cy="4479942"/>
            <a:chOff x="8076647" y="1283349"/>
            <a:chExt cx="3254829" cy="4479942"/>
          </a:xfrm>
        </p:grpSpPr>
        <p:sp>
          <p:nvSpPr>
            <p:cNvPr id="98" name="Rettangolo 97">
              <a:extLst>
                <a:ext uri="{FF2B5EF4-FFF2-40B4-BE49-F238E27FC236}">
                  <a16:creationId xmlns:a16="http://schemas.microsoft.com/office/drawing/2014/main" id="{8D49B177-1014-ED84-22AC-B7D405C6F3B7}"/>
                </a:ext>
              </a:extLst>
            </p:cNvPr>
            <p:cNvSpPr/>
            <p:nvPr/>
          </p:nvSpPr>
          <p:spPr>
            <a:xfrm>
              <a:off x="8225146" y="1564927"/>
              <a:ext cx="2936240" cy="238248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  <p:pic>
          <p:nvPicPr>
            <p:cNvPr id="99" name="Immagine 98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6CB3CE43-814F-28D7-50F7-08FC27A13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0617" t="15991" r="1782" b="47597"/>
            <a:stretch>
              <a:fillRect/>
            </a:stretch>
          </p:blipFill>
          <p:spPr>
            <a:xfrm>
              <a:off x="8380322" y="1696378"/>
              <a:ext cx="2625887" cy="2309475"/>
            </a:xfrm>
            <a:prstGeom prst="rect">
              <a:avLst/>
            </a:prstGeom>
          </p:spPr>
        </p:pic>
        <p:sp>
          <p:nvSpPr>
            <p:cNvPr id="100" name="Figura a mano libera: forma 99">
              <a:extLst>
                <a:ext uri="{FF2B5EF4-FFF2-40B4-BE49-F238E27FC236}">
                  <a16:creationId xmlns:a16="http://schemas.microsoft.com/office/drawing/2014/main" id="{4FF81B50-AD78-2730-3254-E834222A322D}"/>
                </a:ext>
              </a:extLst>
            </p:cNvPr>
            <p:cNvSpPr/>
            <p:nvPr/>
          </p:nvSpPr>
          <p:spPr>
            <a:xfrm>
              <a:off x="8076647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9607CBD-12D4-2FE7-9F64-AFC865C56DDB}"/>
              </a:ext>
            </a:extLst>
          </p:cNvPr>
          <p:cNvSpPr txBox="1"/>
          <p:nvPr/>
        </p:nvSpPr>
        <p:spPr>
          <a:xfrm>
            <a:off x="4626679" y="4209644"/>
            <a:ext cx="278698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2"/>
            </a:pP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Esecuzione: </a:t>
            </a:r>
          </a:p>
          <a:p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Uso di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parametri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soglia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calibrati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per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fornire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indicazioni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personalizzate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e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pertinenti</a:t>
            </a:r>
            <a:endParaRPr lang="en-US">
              <a:solidFill>
                <a:schemeClr val="bg1"/>
              </a:solidFill>
              <a:latin typeface="Poppins"/>
              <a:cs typeface="Poppins"/>
            </a:endParaRPr>
          </a:p>
        </p:txBody>
      </p:sp>
      <p:sp>
        <p:nvSpPr>
          <p:cNvPr id="89" name="CasellaDiTesto 13">
            <a:extLst>
              <a:ext uri="{FF2B5EF4-FFF2-40B4-BE49-F238E27FC236}">
                <a16:creationId xmlns:a16="http://schemas.microsoft.com/office/drawing/2014/main" id="{8128758E-A1B4-7C66-6710-C448787C5027}"/>
              </a:ext>
            </a:extLst>
          </p:cNvPr>
          <p:cNvSpPr txBox="1"/>
          <p:nvPr/>
        </p:nvSpPr>
        <p:spPr>
          <a:xfrm>
            <a:off x="8303733" y="4121821"/>
            <a:ext cx="3048751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 startAt="3"/>
            </a:pP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Result: </a:t>
            </a:r>
          </a:p>
          <a:p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Monitoraggio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accurato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in tempo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reale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con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una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visione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completa della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qualità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dell'esecuzione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 degli </a:t>
            </a:r>
            <a:r>
              <a:rPr lang="en-US" sz="1600" err="1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esercizi</a:t>
            </a:r>
            <a:r>
              <a:rPr lang="en-US" sz="16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.</a:t>
            </a:r>
            <a:endParaRPr lang="en-US">
              <a:solidFill>
                <a:schemeClr val="bg1"/>
              </a:solidFill>
              <a:latin typeface="Poppins"/>
              <a:ea typeface="+mn-lt"/>
              <a:cs typeface="Poppins"/>
            </a:endParaRPr>
          </a:p>
        </p:txBody>
      </p:sp>
      <p:grpSp>
        <p:nvGrpSpPr>
          <p:cNvPr id="90" name="Gruppo 89">
            <a:extLst>
              <a:ext uri="{FF2B5EF4-FFF2-40B4-BE49-F238E27FC236}">
                <a16:creationId xmlns:a16="http://schemas.microsoft.com/office/drawing/2014/main" id="{F35652CF-AEC8-6253-9BBB-F2C6653D561A}"/>
              </a:ext>
            </a:extLst>
          </p:cNvPr>
          <p:cNvGrpSpPr/>
          <p:nvPr/>
        </p:nvGrpSpPr>
        <p:grpSpPr>
          <a:xfrm>
            <a:off x="755416" y="1487140"/>
            <a:ext cx="3254829" cy="4479942"/>
            <a:chOff x="631370" y="1283349"/>
            <a:chExt cx="3254829" cy="4479942"/>
          </a:xfrm>
        </p:grpSpPr>
        <p:pic>
          <p:nvPicPr>
            <p:cNvPr id="96" name="Immagine 95" descr="Immagine che contiene testo, calzature, schermata, persona&#10;&#10;Il contenuto generato dall'IA potrebbe non essere corretto.">
              <a:extLst>
                <a:ext uri="{FF2B5EF4-FFF2-40B4-BE49-F238E27FC236}">
                  <a16:creationId xmlns:a16="http://schemas.microsoft.com/office/drawing/2014/main" id="{224DF85D-7745-40F7-D5F2-F359B74FF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3348" t="18407" r="71126" b="47918"/>
            <a:stretch>
              <a:fillRect/>
            </a:stretch>
          </p:blipFill>
          <p:spPr>
            <a:xfrm>
              <a:off x="880975" y="1543399"/>
              <a:ext cx="2816528" cy="2477144"/>
            </a:xfrm>
            <a:prstGeom prst="rect">
              <a:avLst/>
            </a:prstGeom>
          </p:spPr>
        </p:pic>
        <p:sp>
          <p:nvSpPr>
            <p:cNvPr id="97" name="Figura a mano libera: forma 96">
              <a:extLst>
                <a:ext uri="{FF2B5EF4-FFF2-40B4-BE49-F238E27FC236}">
                  <a16:creationId xmlns:a16="http://schemas.microsoft.com/office/drawing/2014/main" id="{268859CF-5B8B-EB98-4C38-D14CF38A8D44}"/>
                </a:ext>
              </a:extLst>
            </p:cNvPr>
            <p:cNvSpPr/>
            <p:nvPr/>
          </p:nvSpPr>
          <p:spPr>
            <a:xfrm>
              <a:off x="631370" y="1283349"/>
              <a:ext cx="3254829" cy="4479942"/>
            </a:xfrm>
            <a:custGeom>
              <a:avLst/>
              <a:gdLst>
                <a:gd name="connsiteX0" fmla="*/ 634545 w 3254829"/>
                <a:gd name="connsiteY0" fmla="*/ 270029 h 4479942"/>
                <a:gd name="connsiteX1" fmla="*/ 252631 w 3254829"/>
                <a:gd name="connsiteY1" fmla="*/ 651943 h 4479942"/>
                <a:gd name="connsiteX2" fmla="*/ 252631 w 3254829"/>
                <a:gd name="connsiteY2" fmla="*/ 2179554 h 4479942"/>
                <a:gd name="connsiteX3" fmla="*/ 634545 w 3254829"/>
                <a:gd name="connsiteY3" fmla="*/ 2561468 h 4479942"/>
                <a:gd name="connsiteX4" fmla="*/ 2620284 w 3254829"/>
                <a:gd name="connsiteY4" fmla="*/ 2561468 h 4479942"/>
                <a:gd name="connsiteX5" fmla="*/ 3002198 w 3254829"/>
                <a:gd name="connsiteY5" fmla="*/ 2179554 h 4479942"/>
                <a:gd name="connsiteX6" fmla="*/ 3002198 w 3254829"/>
                <a:gd name="connsiteY6" fmla="*/ 651943 h 4479942"/>
                <a:gd name="connsiteX7" fmla="*/ 2620284 w 3254829"/>
                <a:gd name="connsiteY7" fmla="*/ 270029 h 4479942"/>
                <a:gd name="connsiteX8" fmla="*/ 542482 w 3254829"/>
                <a:gd name="connsiteY8" fmla="*/ 0 h 4479942"/>
                <a:gd name="connsiteX9" fmla="*/ 2712347 w 3254829"/>
                <a:gd name="connsiteY9" fmla="*/ 0 h 4479942"/>
                <a:gd name="connsiteX10" fmla="*/ 3254829 w 3254829"/>
                <a:gd name="connsiteY10" fmla="*/ 542482 h 4479942"/>
                <a:gd name="connsiteX11" fmla="*/ 3254829 w 3254829"/>
                <a:gd name="connsiteY11" fmla="*/ 3937460 h 4479942"/>
                <a:gd name="connsiteX12" fmla="*/ 2712347 w 3254829"/>
                <a:gd name="connsiteY12" fmla="*/ 4479942 h 4479942"/>
                <a:gd name="connsiteX13" fmla="*/ 542482 w 3254829"/>
                <a:gd name="connsiteY13" fmla="*/ 4479942 h 4479942"/>
                <a:gd name="connsiteX14" fmla="*/ 0 w 3254829"/>
                <a:gd name="connsiteY14" fmla="*/ 3937460 h 4479942"/>
                <a:gd name="connsiteX15" fmla="*/ 0 w 3254829"/>
                <a:gd name="connsiteY15" fmla="*/ 542482 h 4479942"/>
                <a:gd name="connsiteX16" fmla="*/ 542482 w 3254829"/>
                <a:gd name="connsiteY16" fmla="*/ 0 h 447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54829" h="4479942">
                  <a:moveTo>
                    <a:pt x="634545" y="270029"/>
                  </a:moveTo>
                  <a:cubicBezTo>
                    <a:pt x="423620" y="270029"/>
                    <a:pt x="252631" y="441018"/>
                    <a:pt x="252631" y="651943"/>
                  </a:cubicBezTo>
                  <a:lnTo>
                    <a:pt x="252631" y="2179554"/>
                  </a:lnTo>
                  <a:cubicBezTo>
                    <a:pt x="252631" y="2390479"/>
                    <a:pt x="423620" y="2561468"/>
                    <a:pt x="634545" y="2561468"/>
                  </a:cubicBezTo>
                  <a:lnTo>
                    <a:pt x="2620284" y="2561468"/>
                  </a:lnTo>
                  <a:cubicBezTo>
                    <a:pt x="2831209" y="2561468"/>
                    <a:pt x="3002198" y="2390479"/>
                    <a:pt x="3002198" y="2179554"/>
                  </a:cubicBezTo>
                  <a:lnTo>
                    <a:pt x="3002198" y="651943"/>
                  </a:lnTo>
                  <a:cubicBezTo>
                    <a:pt x="3002198" y="441018"/>
                    <a:pt x="2831209" y="270029"/>
                    <a:pt x="2620284" y="270029"/>
                  </a:cubicBezTo>
                  <a:close/>
                  <a:moveTo>
                    <a:pt x="542482" y="0"/>
                  </a:moveTo>
                  <a:lnTo>
                    <a:pt x="2712347" y="0"/>
                  </a:lnTo>
                  <a:cubicBezTo>
                    <a:pt x="3011952" y="0"/>
                    <a:pt x="3254829" y="242877"/>
                    <a:pt x="3254829" y="542482"/>
                  </a:cubicBezTo>
                  <a:lnTo>
                    <a:pt x="3254829" y="3937460"/>
                  </a:lnTo>
                  <a:cubicBezTo>
                    <a:pt x="3254829" y="4237065"/>
                    <a:pt x="3011952" y="4479942"/>
                    <a:pt x="2712347" y="4479942"/>
                  </a:cubicBezTo>
                  <a:lnTo>
                    <a:pt x="542482" y="4479942"/>
                  </a:lnTo>
                  <a:cubicBezTo>
                    <a:pt x="242877" y="4479942"/>
                    <a:pt x="0" y="4237065"/>
                    <a:pt x="0" y="3937460"/>
                  </a:cubicBezTo>
                  <a:lnTo>
                    <a:pt x="0" y="542482"/>
                  </a:lnTo>
                  <a:cubicBezTo>
                    <a:pt x="0" y="242877"/>
                    <a:pt x="242877" y="0"/>
                    <a:pt x="542482" y="0"/>
                  </a:cubicBezTo>
                  <a:close/>
                </a:path>
              </a:pathLst>
            </a:custGeom>
            <a:solidFill>
              <a:srgbClr val="2B054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it-IT"/>
            </a:p>
          </p:txBody>
        </p:sp>
      </p:grpSp>
      <p:sp>
        <p:nvSpPr>
          <p:cNvPr id="91" name="CasellaDiTesto 11">
            <a:extLst>
              <a:ext uri="{FF2B5EF4-FFF2-40B4-BE49-F238E27FC236}">
                <a16:creationId xmlns:a16="http://schemas.microsoft.com/office/drawing/2014/main" id="{09713B08-22A1-1CAF-6C7C-10374C1A39C9}"/>
              </a:ext>
            </a:extLst>
          </p:cNvPr>
          <p:cNvSpPr txBox="1"/>
          <p:nvPr/>
        </p:nvSpPr>
        <p:spPr>
          <a:xfrm>
            <a:off x="837884" y="4209644"/>
            <a:ext cx="3089893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sz="1600" b="1" err="1">
                <a:solidFill>
                  <a:schemeClr val="bg1"/>
                </a:solidFill>
                <a:latin typeface="Poppins"/>
                <a:cs typeface="Poppins"/>
              </a:rPr>
              <a:t>Calibrazione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 </a:t>
            </a:r>
            <a:r>
              <a:rPr lang="en-US" sz="1600" b="1" err="1">
                <a:solidFill>
                  <a:schemeClr val="bg1"/>
                </a:solidFill>
                <a:latin typeface="Poppins"/>
                <a:cs typeface="Poppins"/>
              </a:rPr>
              <a:t>iniziale</a:t>
            </a:r>
            <a:r>
              <a:rPr lang="en-US" sz="1600" b="1">
                <a:solidFill>
                  <a:schemeClr val="bg1"/>
                </a:solidFill>
                <a:latin typeface="Poppins"/>
                <a:cs typeface="Poppins"/>
              </a:rPr>
              <a:t>: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Definizione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di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soglie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personalizzate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in base alle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condizioni</a:t>
            </a: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 del </a:t>
            </a:r>
            <a:r>
              <a:rPr lang="en-US" sz="1600" err="1">
                <a:solidFill>
                  <a:schemeClr val="bg1"/>
                </a:solidFill>
                <a:latin typeface="Poppins"/>
                <a:cs typeface="Poppins"/>
              </a:rPr>
              <a:t>paziente</a:t>
            </a:r>
            <a:endParaRPr lang="it-IT" err="1">
              <a:solidFill>
                <a:schemeClr val="bg1"/>
              </a:solidFill>
            </a:endParaRPr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DEB3426E-C061-317F-BE24-F5C71304FC40}"/>
              </a:ext>
            </a:extLst>
          </p:cNvPr>
          <p:cNvSpPr/>
          <p:nvPr/>
        </p:nvSpPr>
        <p:spPr>
          <a:xfrm>
            <a:off x="3991640" y="3447644"/>
            <a:ext cx="302630" cy="762000"/>
          </a:xfrm>
          <a:prstGeom prst="rightArrow">
            <a:avLst/>
          </a:prstGeom>
          <a:solidFill>
            <a:srgbClr val="2B05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3" name="Freccia a destra 92">
            <a:extLst>
              <a:ext uri="{FF2B5EF4-FFF2-40B4-BE49-F238E27FC236}">
                <a16:creationId xmlns:a16="http://schemas.microsoft.com/office/drawing/2014/main" id="{FD7C739C-A43B-1588-2E98-B105FC0FA8E4}"/>
              </a:ext>
            </a:extLst>
          </p:cNvPr>
          <p:cNvSpPr/>
          <p:nvPr/>
        </p:nvSpPr>
        <p:spPr>
          <a:xfrm>
            <a:off x="7682154" y="3477023"/>
            <a:ext cx="302630" cy="762000"/>
          </a:xfrm>
          <a:prstGeom prst="rightArrow">
            <a:avLst/>
          </a:prstGeom>
          <a:solidFill>
            <a:srgbClr val="2B05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/>
          </a:p>
        </p:txBody>
      </p:sp>
      <p:sp>
        <p:nvSpPr>
          <p:cNvPr id="94" name="CasellaDiTesto 2">
            <a:extLst>
              <a:ext uri="{FF2B5EF4-FFF2-40B4-BE49-F238E27FC236}">
                <a16:creationId xmlns:a16="http://schemas.microsoft.com/office/drawing/2014/main" id="{D3FC9B02-C34D-E26E-F5A3-5445CF2423F8}"/>
              </a:ext>
            </a:extLst>
          </p:cNvPr>
          <p:cNvSpPr txBox="1"/>
          <p:nvPr/>
        </p:nvSpPr>
        <p:spPr>
          <a:xfrm>
            <a:off x="9658810" y="2152593"/>
            <a:ext cx="1396914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>
                <a:solidFill>
                  <a:srgbClr val="21FF1C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Custom threshold</a:t>
            </a:r>
          </a:p>
        </p:txBody>
      </p:sp>
      <p:sp>
        <p:nvSpPr>
          <p:cNvPr id="95" name="CasellaDiTesto 4">
            <a:extLst>
              <a:ext uri="{FF2B5EF4-FFF2-40B4-BE49-F238E27FC236}">
                <a16:creationId xmlns:a16="http://schemas.microsoft.com/office/drawing/2014/main" id="{9BC9E9DD-C811-8A80-4846-108F86849F2B}"/>
              </a:ext>
            </a:extLst>
          </p:cNvPr>
          <p:cNvSpPr txBox="1"/>
          <p:nvPr/>
        </p:nvSpPr>
        <p:spPr>
          <a:xfrm>
            <a:off x="9733342" y="2437932"/>
            <a:ext cx="1396914" cy="1979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00">
              <a:solidFill>
                <a:srgbClr val="21FF1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709DCD-75E5-F94A-7EE1-A1AC379BA9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2D178-4996-FC21-C8DF-7B1BF4857E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" y="213473"/>
            <a:ext cx="10990841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ANALISI GEOMETRICA IN REALTIME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A08BFFEE-0E2C-7D7B-8E80-28CBB1DE9C95}"/>
              </a:ext>
            </a:extLst>
          </p:cNvPr>
          <p:cNvGrpSpPr/>
          <p:nvPr/>
        </p:nvGrpSpPr>
        <p:grpSpPr>
          <a:xfrm>
            <a:off x="242207" y="932683"/>
            <a:ext cx="8606972" cy="5925317"/>
            <a:chOff x="1175657" y="932683"/>
            <a:chExt cx="8606972" cy="5925317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8F2C2377-E168-C386-51B2-72E7BA3344CA}"/>
                </a:ext>
              </a:extLst>
            </p:cNvPr>
            <p:cNvSpPr/>
            <p:nvPr/>
          </p:nvSpPr>
          <p:spPr>
            <a:xfrm>
              <a:off x="1465943" y="1208511"/>
              <a:ext cx="7953828" cy="47168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401399EC-BFB1-1C43-DDA9-EC7A320FB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6642" b="5901"/>
            <a:stretch/>
          </p:blipFill>
          <p:spPr>
            <a:xfrm>
              <a:off x="1465943" y="1262907"/>
              <a:ext cx="3314748" cy="4608013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87E90833-4CE8-41AF-465B-C40C2079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3746" b="17526"/>
            <a:stretch/>
          </p:blipFill>
          <p:spPr>
            <a:xfrm>
              <a:off x="5617029" y="1208510"/>
              <a:ext cx="3728444" cy="4608013"/>
            </a:xfrm>
            <a:prstGeom prst="rect">
              <a:avLst/>
            </a:prstGeom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23ABCA12-0E4D-B3DB-5A46-1A45A5F6CB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2531"/>
            <a:stretch>
              <a:fillRect/>
            </a:stretch>
          </p:blipFill>
          <p:spPr>
            <a:xfrm>
              <a:off x="1175657" y="932683"/>
              <a:ext cx="8606972" cy="5925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96535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11"/>
          <p:cNvSpPr/>
          <p:nvPr/>
        </p:nvSpPr>
        <p:spPr>
          <a:xfrm>
            <a:off x="105979" y="687324"/>
            <a:ext cx="115488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Tre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componenti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integrate in un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ecosistema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clinico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digitale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.</a:t>
            </a:r>
            <a:endParaRPr lang="en-US" sz="16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0040" y="1261872"/>
            <a:ext cx="3657600" cy="530352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Motore</a:t>
            </a: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AI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29768" y="1572768"/>
            <a:ext cx="34381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Il cervello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20040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84632" y="1920240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67512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Pose estimation in real-time via </a:t>
            </a:r>
            <a:r>
              <a:rPr lang="en-US" sz="1150" err="1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fotocamera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4632" y="2706624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7512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Calcolo angoli articolari e distanze corporee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84632" y="3493008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7512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Confronto con soglie biomeccaniche calibrate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484632" y="4279392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7512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Generazione automatica KPI per ogni sessione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484632" y="5065776"/>
            <a:ext cx="54864" cy="502920"/>
          </a:xfrm>
          <a:prstGeom prst="rect">
            <a:avLst/>
          </a:prstGeom>
          <a:solidFill>
            <a:srgbClr val="2B054E"/>
          </a:solidFill>
          <a:ln w="12700">
            <a:solidFill>
              <a:srgbClr val="2B054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67512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Privacy by design: nessuna immagine trasmessa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70248" y="1261872"/>
            <a:ext cx="3657600" cy="530352"/>
          </a:xfrm>
          <a:prstGeom prst="rect">
            <a:avLst/>
          </a:prstGeom>
          <a:solidFill>
            <a:srgbClr val="562A81"/>
          </a:solidFill>
          <a:ln w="12700">
            <a:solidFill>
              <a:srgbClr val="E45F3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379976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 </a:t>
            </a:r>
            <a:r>
              <a:rPr lang="en-US" sz="1400" b="1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paziente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379976" y="1572768"/>
            <a:ext cx="34381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iOS &amp; Android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270248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434840" y="1920240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617720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Schede personalizzate con video dimostrativi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434840" y="2706624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17720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Sessioni guidate passo per passo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434840" y="3493008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617720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KPI rilevati automaticamente durante l'esercizio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434840" y="4279392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617720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Statistiche di aderenza e progressi nel tempo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434840" y="5065776"/>
            <a:ext cx="54864" cy="5029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17720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Consenso informato digitale integrato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8220456" y="1261872"/>
            <a:ext cx="3657600" cy="530352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330184" y="1261872"/>
            <a:ext cx="3438144" cy="3108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web</a:t>
            </a:r>
            <a:endParaRPr lang="en-US" sz="14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8330184" y="1572768"/>
            <a:ext cx="3438144" cy="2011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000" i="1" err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Dedicata</a:t>
            </a: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al </a:t>
            </a:r>
            <a:r>
              <a:rPr lang="en-US" sz="1000" i="1" err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</a:t>
            </a:r>
            <a:r>
              <a:rPr lang="en-US" sz="1000" i="1">
                <a:solidFill>
                  <a:srgbClr val="FFFFFF">
                    <a:alpha val="70000"/>
                  </a:srgbClr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8220456" y="1792224"/>
            <a:ext cx="3657600" cy="3903210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385048" y="1920240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567928" y="1874520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Gestione completa di tutti i pazienti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8385048" y="2706624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8567928" y="2660904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Monitoraggio aderenza e qualità esecutiva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8385048" y="3493008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567928" y="3447288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Creazione piani con KPI biomeccanici specifici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8385048" y="4279392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8567928" y="4233672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Storico sessioni e documenti firmati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8385048" y="5065776"/>
            <a:ext cx="54864" cy="502920"/>
          </a:xfrm>
          <a:prstGeom prst="rect">
            <a:avLst/>
          </a:prstGeom>
          <a:solidFill>
            <a:srgbClr val="BDADD7"/>
          </a:solidFill>
          <a:ln w="12700">
            <a:noFill/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8567928" y="5020056"/>
            <a:ext cx="32004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>
                <a:solidFill>
                  <a:srgbClr val="5A4A6A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Accesso da qualsiasi browser, senza installazioni</a:t>
            </a:r>
            <a:endParaRPr lang="en-US" sz="11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3977640" y="3246120"/>
            <a:ext cx="292608" cy="54864"/>
          </a:xfrm>
          <a:prstGeom prst="rect">
            <a:avLst/>
          </a:prstGeom>
          <a:solidFill>
            <a:srgbClr val="6B4A9B"/>
          </a:solidFill>
          <a:ln w="12700">
            <a:solidFill>
              <a:srgbClr val="6B4A9B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3931920" y="3063240"/>
            <a:ext cx="384048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600">
              <a:solidFill>
                <a:srgbClr val="6B4A9B"/>
              </a:solidFill>
              <a:latin typeface="Source Sans Pro"/>
              <a:ea typeface="Source Sans Pro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7927848" y="3246120"/>
            <a:ext cx="292608" cy="54864"/>
          </a:xfrm>
          <a:prstGeom prst="rect">
            <a:avLst/>
          </a:prstGeom>
          <a:solidFill>
            <a:srgbClr val="6B4A9B"/>
          </a:solidFill>
          <a:ln w="12700">
            <a:solidFill>
              <a:srgbClr val="6B4A9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882128" y="3063240"/>
            <a:ext cx="384048" cy="36576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endParaRPr lang="en-US" sz="1600">
              <a:solidFill>
                <a:srgbClr val="6B4A9B"/>
              </a:solidFill>
              <a:latin typeface="Source Sans Pro"/>
              <a:ea typeface="Source Sans Pro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8CB8ACDB-0D1D-2688-3BD0-C624170FDF29}"/>
              </a:ext>
            </a:extLst>
          </p:cNvPr>
          <p:cNvSpPr/>
          <p:nvPr/>
        </p:nvSpPr>
        <p:spPr>
          <a:xfrm>
            <a:off x="105979" y="219624"/>
            <a:ext cx="117812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IL SISTEMA FISIOSMART · DASHBOARD + APP + MOTORE AI</a:t>
            </a:r>
            <a:endParaRPr lang="en-US" sz="3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7626" y="196170"/>
            <a:ext cx="100796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LIBRERIA VALIDATA DI ESERCIZI</a:t>
            </a:r>
            <a:endParaRPr lang="en-US" sz="3000" b="1" kern="0" spc="100">
              <a:solidFill>
                <a:srgbClr val="FFFFFF"/>
              </a:solidFill>
              <a:highlight>
                <a:srgbClr val="FFFF00"/>
              </a:highlight>
              <a:latin typeface="Poppins"/>
              <a:ea typeface="Source Sans Pro"/>
              <a:cs typeface="Poppin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5710" y="588854"/>
            <a:ext cx="11338560" cy="53035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Sviluppata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in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collaborazione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con OFI e con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l'Università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La Sapienza di Roma </a:t>
            </a:r>
          </a:p>
        </p:txBody>
      </p:sp>
      <p:pic>
        <p:nvPicPr>
          <p:cNvPr id="60" name="Immagine 59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36BDD20F-BB3B-6744-1AA0-761CDDA1D8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47" t="27345" r="6138" b="1908"/>
          <a:stretch>
            <a:fillRect/>
          </a:stretch>
        </p:blipFill>
        <p:spPr>
          <a:xfrm>
            <a:off x="335041" y="1119206"/>
            <a:ext cx="9115875" cy="48518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083BE-9BE4-CA77-26B5-A6B3E9E76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584C774A-05BF-6806-0337-1AA2A92A0D09}"/>
              </a:ext>
            </a:extLst>
          </p:cNvPr>
          <p:cNvSpPr/>
          <p:nvPr/>
        </p:nvSpPr>
        <p:spPr>
          <a:xfrm>
            <a:off x="47626" y="196170"/>
            <a:ext cx="1007962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LIBRERIA VALIDATA DI ESERCIZI</a:t>
            </a:r>
            <a:endParaRPr lang="en-US" sz="3000" b="1" kern="0" spc="100">
              <a:solidFill>
                <a:srgbClr val="FFFFFF"/>
              </a:solidFill>
              <a:highlight>
                <a:srgbClr val="FFFF00"/>
              </a:highlight>
              <a:latin typeface="Poppins"/>
              <a:ea typeface="Source Sans Pro"/>
              <a:cs typeface="Poppins"/>
            </a:endParaRP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20CC3E1D-B28B-79FD-75C6-2B3030256A07}"/>
              </a:ext>
            </a:extLst>
          </p:cNvPr>
          <p:cNvSpPr/>
          <p:nvPr/>
        </p:nvSpPr>
        <p:spPr>
          <a:xfrm>
            <a:off x="165710" y="588854"/>
            <a:ext cx="11338560" cy="53035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Sviluppata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in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collaborazione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con OFI e con </a:t>
            </a:r>
            <a:r>
              <a:rPr lang="en-US" sz="1600" i="1" err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l'Università</a:t>
            </a:r>
            <a:r>
              <a:rPr lang="en-US" sz="1600" i="1">
                <a:solidFill>
                  <a:schemeClr val="bg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La Sapienza di Roma </a:t>
            </a:r>
          </a:p>
        </p:txBody>
      </p:sp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488783C0-6E6C-0D39-DEBC-E0596EEC52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29979"/>
              </p:ext>
            </p:extLst>
          </p:nvPr>
        </p:nvGraphicFramePr>
        <p:xfrm>
          <a:off x="1408116" y="1516145"/>
          <a:ext cx="6528626" cy="452518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40474">
                  <a:extLst>
                    <a:ext uri="{9D8B030D-6E8A-4147-A177-3AD203B41FA5}">
                      <a16:colId xmlns:a16="http://schemas.microsoft.com/office/drawing/2014/main" val="944820285"/>
                    </a:ext>
                  </a:extLst>
                </a:gridCol>
                <a:gridCol w="3888152">
                  <a:extLst>
                    <a:ext uri="{9D8B030D-6E8A-4147-A177-3AD203B41FA5}">
                      <a16:colId xmlns:a16="http://schemas.microsoft.com/office/drawing/2014/main" val="1975089491"/>
                    </a:ext>
                  </a:extLst>
                </a:gridCol>
              </a:tblGrid>
              <a:tr h="2009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ESTANCDX - Estensione dell'anca destra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ESTCERV - Estensione Cervicale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96907"/>
                  </a:ext>
                </a:extLst>
              </a:tr>
              <a:tr h="2009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ABDANCDX - Abduzione dell'anca destra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ROTCAPODX - Rotazione del Capo a destra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5463062"/>
                  </a:ext>
                </a:extLst>
              </a:tr>
              <a:tr h="2170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ABDANCSN - Abduzione dell'anca sinistra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ROTCAPOSN - Rotazione del Capo a sinistra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618303"/>
                  </a:ext>
                </a:extLst>
              </a:tr>
              <a:tr h="2009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SQTFRT - Squat parziale frontale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INCLCAPODX - Inclinazione del Capo a destra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569809"/>
                  </a:ext>
                </a:extLst>
              </a:tr>
              <a:tr h="200989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SQTLAT - Squat parziale laterale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INCLCAPOSN - Inclinazione del Capo a sinistra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799625"/>
                  </a:ext>
                </a:extLst>
              </a:tr>
              <a:tr h="12863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PNTGLT - Ponte Gluteo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BENDING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2694387"/>
                  </a:ext>
                </a:extLst>
              </a:tr>
              <a:tr h="26530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LGCRLDX -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Leg</a:t>
                      </a: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 Curl Destro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ESTTROORT - Estensione Tronco da Ortostatismo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059304"/>
                  </a:ext>
                </a:extLst>
              </a:tr>
              <a:tr h="3296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CLFRAISE -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Calf</a:t>
                      </a: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Raise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ROTTROORTDX - Rotazione del Tronco a destra da Ortostatismo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278239"/>
                  </a:ext>
                </a:extLst>
              </a:tr>
              <a:tr h="3617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LNGSX -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Lunges</a:t>
                      </a: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 sinistro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ROTTROORTSN - Rotazione del Tronco a sinistra da Ortostatismo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8968669"/>
                  </a:ext>
                </a:extLst>
              </a:tr>
              <a:tr h="29746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CMMLAT - Camminata Laterale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ROTTROSEDDX - Rotazione del Tronco a destra da seduto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108875"/>
                  </a:ext>
                </a:extLst>
              </a:tr>
              <a:tr h="3296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ABDARTSUPDX - Abduzione arto superiore destro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ROTTROSEDSN - Rotazione del Tronco a sinistra da seduto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967535"/>
                  </a:ext>
                </a:extLst>
              </a:tr>
              <a:tr h="3296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ABDARTSUPSN - Abduzione arto superiore sinistro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INCLTROORTDX - Inclinazione del Tronco a destra da Ortostatismo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2356825"/>
                  </a:ext>
                </a:extLst>
              </a:tr>
              <a:tr h="3617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FLESSANTDX - Flessione Anteriore Destra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INCLTROORTSN - Inclinazione del Tronco a sinistra da Ortostatismo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566965"/>
                  </a:ext>
                </a:extLst>
              </a:tr>
              <a:tr h="29746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ESTANCSN - Estensione dell'anca destra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INCLTROSEDDX - Inclinazione del Tronco a destra da seduto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605895"/>
                  </a:ext>
                </a:extLst>
              </a:tr>
              <a:tr h="32962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LGCRLSN -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Leg</a:t>
                      </a: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 Curl Sinistro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INCLTROSEDSN - Inclinazione del Tronco a sinistra da seduto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1755025"/>
                  </a:ext>
                </a:extLst>
              </a:tr>
              <a:tr h="1688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LNGDX - </a:t>
                      </a:r>
                      <a:r>
                        <a:rPr lang="it-IT" sz="900" b="1" i="0" u="none" strike="noStrike" dirty="0" err="1">
                          <a:effectLst/>
                          <a:latin typeface="Arial"/>
                        </a:rPr>
                        <a:t>Lunges</a:t>
                      </a:r>
                      <a:r>
                        <a:rPr lang="it-IT" sz="900" b="1" i="0" u="none" strike="noStrike" dirty="0">
                          <a:effectLst/>
                          <a:latin typeface="Arial"/>
                        </a:rPr>
                        <a:t> destro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PLKDX - Plank richiamo gamba destra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028727"/>
                  </a:ext>
                </a:extLst>
              </a:tr>
              <a:tr h="21706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 panose="020B0604020202020204" pitchFamily="34" charset="0"/>
                        </a:rPr>
                        <a:t>FLESSANTSN - Flessione Anteriore Sinistra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it-IT" sz="900" b="1" i="0" u="none" strike="noStrike">
                          <a:effectLst/>
                          <a:latin typeface="Arial"/>
                        </a:rPr>
                        <a:t>PLKSN - Plank richiamo gamba sinistra</a:t>
                      </a:r>
                      <a:endParaRPr lang="it-IT"/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DD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4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777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471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553DDF7C-8CE5-3A25-5C79-AE1FC045037B}"/>
              </a:ext>
            </a:extLst>
          </p:cNvPr>
          <p:cNvGrpSpPr/>
          <p:nvPr/>
        </p:nvGrpSpPr>
        <p:grpSpPr>
          <a:xfrm>
            <a:off x="87089" y="1019174"/>
            <a:ext cx="10683212" cy="5838825"/>
            <a:chOff x="837728" y="1003300"/>
            <a:chExt cx="10712259" cy="5854700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C2F5BE9D-0DFF-05F9-8839-AFBF027895F1}"/>
                </a:ext>
              </a:extLst>
            </p:cNvPr>
            <p:cNvSpPr/>
            <p:nvPr/>
          </p:nvSpPr>
          <p:spPr>
            <a:xfrm>
              <a:off x="1447800" y="1177587"/>
              <a:ext cx="8017933" cy="5057446"/>
            </a:xfrm>
            <a:prstGeom prst="rect">
              <a:avLst/>
            </a:prstGeom>
            <a:gradFill>
              <a:gsLst>
                <a:gs pos="37000">
                  <a:srgbClr val="3C1A62"/>
                </a:gs>
                <a:gs pos="0">
                  <a:srgbClr val="4D2678"/>
                </a:gs>
                <a:gs pos="100000">
                  <a:srgbClr val="270A45"/>
                </a:gs>
              </a:gsLst>
              <a:lin ang="0" scaled="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baseline="-25000"/>
            </a:p>
          </p:txBody>
        </p:sp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F7AEB7DB-8C0C-ADD2-997B-33659D50B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715" t="3256" b="15254"/>
            <a:stretch>
              <a:fillRect/>
            </a:stretch>
          </p:blipFill>
          <p:spPr>
            <a:xfrm>
              <a:off x="837728" y="1003300"/>
              <a:ext cx="10712259" cy="5854700"/>
            </a:xfrm>
            <a:prstGeom prst="rect">
              <a:avLst/>
            </a:prstGeom>
          </p:spPr>
        </p:pic>
      </p:grpSp>
      <p:pic>
        <p:nvPicPr>
          <p:cNvPr id="13" name="Video Funzionamento Fisiosmart - V3">
            <a:hlinkClick r:id="" action="ppaction://media"/>
            <a:extLst>
              <a:ext uri="{FF2B5EF4-FFF2-40B4-BE49-F238E27FC236}">
                <a16:creationId xmlns:a16="http://schemas.microsoft.com/office/drawing/2014/main" id="{7815A277-4D4C-F72C-2629-33A707BFF4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9496" y="1468397"/>
            <a:ext cx="7419945" cy="4175206"/>
          </a:xfrm>
          <a:prstGeom prst="rect">
            <a:avLst/>
          </a:prstGeom>
        </p:spPr>
      </p:pic>
      <p:sp>
        <p:nvSpPr>
          <p:cNvPr id="3" name="Text 1"/>
          <p:cNvSpPr/>
          <p:nvPr/>
        </p:nvSpPr>
        <p:spPr>
          <a:xfrm>
            <a:off x="100940" y="216911"/>
            <a:ext cx="9144000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 IN AZIONE</a:t>
            </a:r>
            <a:endParaRPr lang="en-US" sz="3000"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937DCB-05C9-98F2-1C3A-82A3CF949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622492CA-EC43-6293-0EBD-0BBB8B29EA64}"/>
              </a:ext>
            </a:extLst>
          </p:cNvPr>
          <p:cNvSpPr/>
          <p:nvPr/>
        </p:nvSpPr>
        <p:spPr>
          <a:xfrm>
            <a:off x="1185776" y="2172667"/>
            <a:ext cx="9819339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kern="0" spc="200">
                <a:solidFill>
                  <a:schemeClr val="bg1"/>
                </a:solidFill>
                <a:ea typeface="+mn-lt"/>
                <a:cs typeface="+mn-lt"/>
              </a:rPr>
              <a:t>L'ESPERIENZA D'USO:</a:t>
            </a:r>
            <a:endParaRPr lang="it-IT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4800" kern="0" spc="200">
                <a:solidFill>
                  <a:schemeClr val="bg1"/>
                </a:solidFill>
                <a:ea typeface="+mn-lt"/>
                <a:cs typeface="+mn-lt"/>
              </a:rPr>
              <a:t>PAZIENTE E PROFESSIONISTA</a:t>
            </a:r>
            <a:endParaRPr lang="it-IT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906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84369-927E-5D44-A06D-296C62B53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9CAADECC-763F-BBC9-809A-8C9E603FB364}"/>
              </a:ext>
            </a:extLst>
          </p:cNvPr>
          <p:cNvSpPr/>
          <p:nvPr/>
        </p:nvSpPr>
        <p:spPr>
          <a:xfrm>
            <a:off x="95251" y="21347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Download e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registrazione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6" name="Text 31">
            <a:extLst>
              <a:ext uri="{FF2B5EF4-FFF2-40B4-BE49-F238E27FC236}">
                <a16:creationId xmlns:a16="http://schemas.microsoft.com/office/drawing/2014/main" id="{E96D27BC-37E2-D41D-26C2-DAA59D3EDCA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10" name="Text 33">
            <a:extLst>
              <a:ext uri="{FF2B5EF4-FFF2-40B4-BE49-F238E27FC236}">
                <a16:creationId xmlns:a16="http://schemas.microsoft.com/office/drawing/2014/main" id="{DF4EF239-D72B-50E3-908C-D7ABBC21186D}"/>
              </a:ext>
            </a:extLst>
          </p:cNvPr>
          <p:cNvSpPr/>
          <p:nvPr/>
        </p:nvSpPr>
        <p:spPr>
          <a:xfrm>
            <a:off x="6360096" y="3286795"/>
            <a:ext cx="5468112" cy="507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ct val="98000"/>
              </a:lnSpc>
              <a:buFont typeface="Arial"/>
              <a:buChar char="•"/>
            </a:pP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Download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gratuito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per IOS ed Android</a:t>
            </a:r>
            <a:endParaRPr lang="en-US" sz="20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Registrazione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gratuita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ed 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autonoma</a:t>
            </a:r>
            <a:endParaRPr lang="en-US" sz="20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lnSpc>
                <a:spcPct val="98000"/>
              </a:lnSpc>
              <a:buFont typeface="Arial"/>
              <a:buChar char="•"/>
            </a:pPr>
            <a:endParaRPr lang="en-US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4" name="Text 35">
            <a:extLst>
              <a:ext uri="{FF2B5EF4-FFF2-40B4-BE49-F238E27FC236}">
                <a16:creationId xmlns:a16="http://schemas.microsoft.com/office/drawing/2014/main" id="{EA5342C7-E5F5-D51B-8ECF-14C698E4240B}"/>
              </a:ext>
            </a:extLst>
          </p:cNvPr>
          <p:cNvSpPr/>
          <p:nvPr/>
        </p:nvSpPr>
        <p:spPr>
          <a:xfrm>
            <a:off x="6497256" y="2682529"/>
            <a:ext cx="5468112" cy="5074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endParaRPr lang="en-US" sz="1200" b="1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85ABECAD-1E61-293F-00B2-79A5E424D977}"/>
              </a:ext>
            </a:extLst>
          </p:cNvPr>
          <p:cNvGrpSpPr/>
          <p:nvPr/>
        </p:nvGrpSpPr>
        <p:grpSpPr>
          <a:xfrm>
            <a:off x="3104093" y="1126490"/>
            <a:ext cx="2590652" cy="5356860"/>
            <a:chOff x="3135665" y="1310640"/>
            <a:chExt cx="2590652" cy="5356860"/>
          </a:xfrm>
        </p:grpSpPr>
        <p:pic>
          <p:nvPicPr>
            <p:cNvPr id="36" name="Immagine 35" descr="Immagine che contiene testo, schermata, Carattere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513E9999-5ADD-8834-0DDD-1BE282AFE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4390" y="1504708"/>
              <a:ext cx="2185852" cy="496746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B39D8A8-6580-F7FA-F18F-5BE9DEF47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35665" y="1310640"/>
              <a:ext cx="2590652" cy="5356860"/>
            </a:xfrm>
            <a:prstGeom prst="rect">
              <a:avLst/>
            </a:prstGeom>
          </p:spPr>
        </p:pic>
      </p:grp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4B52E8F0-A02E-3D2C-55F3-A1C65CD741CE}"/>
              </a:ext>
            </a:extLst>
          </p:cNvPr>
          <p:cNvGrpSpPr/>
          <p:nvPr/>
        </p:nvGrpSpPr>
        <p:grpSpPr>
          <a:xfrm>
            <a:off x="242685" y="1126490"/>
            <a:ext cx="2590652" cy="5356860"/>
            <a:chOff x="274257" y="1215390"/>
            <a:chExt cx="2590652" cy="5356860"/>
          </a:xfrm>
        </p:grpSpPr>
        <p:pic>
          <p:nvPicPr>
            <p:cNvPr id="35" name="Immagine 34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DA15452-0CB1-3BD9-B026-76A49BAC0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9656" y="1390651"/>
              <a:ext cx="2176206" cy="4985072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72E395ED-DF86-97C9-3C55-E88A8C18C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4257" y="1215390"/>
              <a:ext cx="2590652" cy="5356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1020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384369-927E-5D44-A06D-296C62B53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o 14">
            <a:extLst>
              <a:ext uri="{FF2B5EF4-FFF2-40B4-BE49-F238E27FC236}">
                <a16:creationId xmlns:a16="http://schemas.microsoft.com/office/drawing/2014/main" id="{D78217DC-ED1F-B4AC-92B1-466B36C4EEB2}"/>
              </a:ext>
            </a:extLst>
          </p:cNvPr>
          <p:cNvGrpSpPr/>
          <p:nvPr/>
        </p:nvGrpSpPr>
        <p:grpSpPr>
          <a:xfrm>
            <a:off x="242685" y="1126490"/>
            <a:ext cx="2590652" cy="5356860"/>
            <a:chOff x="242685" y="1126490"/>
            <a:chExt cx="2590652" cy="5356860"/>
          </a:xfrm>
        </p:grpSpPr>
        <p:pic>
          <p:nvPicPr>
            <p:cNvPr id="4" name="Immagine 3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0B175D0-1CD4-4723-B287-19818F8BB8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084" y="1301751"/>
              <a:ext cx="2176206" cy="4985072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9091CF4D-0548-0940-A86F-9D712AD7C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2685" y="1126490"/>
              <a:ext cx="2590652" cy="5356860"/>
            </a:xfrm>
            <a:prstGeom prst="rect">
              <a:avLst/>
            </a:prstGeom>
          </p:spPr>
        </p:pic>
      </p:grpSp>
      <p:pic>
        <p:nvPicPr>
          <p:cNvPr id="2" name="Immagine 1" descr="Immagine che contiene testo, schermat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AD1EE116-A3D6-DAFE-81FB-5C18E8157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2692" y="1301752"/>
            <a:ext cx="2254078" cy="4985071"/>
          </a:xfrm>
          <a:prstGeom prst="rect">
            <a:avLst/>
          </a:prstGeom>
        </p:spPr>
      </p:pic>
      <p:sp>
        <p:nvSpPr>
          <p:cNvPr id="3" name="Text 1">
            <a:extLst>
              <a:ext uri="{FF2B5EF4-FFF2-40B4-BE49-F238E27FC236}">
                <a16:creationId xmlns:a16="http://schemas.microsoft.com/office/drawing/2014/main" id="{9CAADECC-763F-BBC9-809A-8C9E603FB364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Scelta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del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</a:p>
        </p:txBody>
      </p:sp>
      <p:sp>
        <p:nvSpPr>
          <p:cNvPr id="6" name="Text 31">
            <a:extLst>
              <a:ext uri="{FF2B5EF4-FFF2-40B4-BE49-F238E27FC236}">
                <a16:creationId xmlns:a16="http://schemas.microsoft.com/office/drawing/2014/main" id="{E96D27BC-37E2-D41D-26C2-DAA59D3EDCA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D0ABA00-6E08-B7AA-B4D0-53F0A63F26BE}"/>
              </a:ext>
            </a:extLst>
          </p:cNvPr>
          <p:cNvSpPr txBox="1"/>
          <p:nvPr/>
        </p:nvSpPr>
        <p:spPr>
          <a:xfrm>
            <a:off x="6096000" y="3301844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professionisti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sono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selezionabili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base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all'area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geografica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D885EC1D-21BD-2D12-8AFE-4F299D226A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4093" y="1126490"/>
            <a:ext cx="2590652" cy="535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5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11BB0-F8A0-FFBB-A19D-A6EEE36C7B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">
            <a:extLst>
              <a:ext uri="{FF2B5EF4-FFF2-40B4-BE49-F238E27FC236}">
                <a16:creationId xmlns:a16="http://schemas.microsoft.com/office/drawing/2014/main" id="{5FD2A084-9E93-E2FF-CAD6-FBEF3F982DB3}"/>
              </a:ext>
            </a:extLst>
          </p:cNvPr>
          <p:cNvSpPr txBox="1">
            <a:spLocks/>
          </p:cNvSpPr>
          <p:nvPr/>
        </p:nvSpPr>
        <p:spPr>
          <a:xfrm>
            <a:off x="95251" y="215213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it-IT" sz="3200" u="none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AGENDA:</a:t>
            </a:r>
            <a:endParaRPr lang="it-IT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3227F449-4E60-E257-9767-08CAD6AC6FDB}"/>
              </a:ext>
            </a:extLst>
          </p:cNvPr>
          <p:cNvSpPr/>
          <p:nvPr/>
        </p:nvSpPr>
        <p:spPr>
          <a:xfrm>
            <a:off x="321562" y="1283369"/>
            <a:ext cx="11548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5000"/>
              </a:lnSpc>
            </a:pPr>
            <a:r>
              <a:rPr lang="it-IT" sz="1500" b="1">
                <a:solidFill>
                  <a:srgbClr val="562A81"/>
                </a:solidFill>
                <a:latin typeface="Poppins"/>
                <a:ea typeface="Source Sans Pro"/>
                <a:cs typeface="Poppins"/>
              </a:rPr>
              <a:t>Obiettivo: </a:t>
            </a:r>
            <a:r>
              <a:rPr lang="it-IT" sz="1500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mostrare come Fisiosmart porta dati oggettivi, continuità e controllo clinico tra le sedute, dentro la rete OFI Farmacia.</a:t>
            </a:r>
            <a:endParaRPr lang="it-IT"/>
          </a:p>
        </p:txBody>
      </p:sp>
      <p:sp>
        <p:nvSpPr>
          <p:cNvPr id="21" name="AgendaNum 1">
            <a:extLst>
              <a:ext uri="{FF2B5EF4-FFF2-40B4-BE49-F238E27FC236}">
                <a16:creationId xmlns:a16="http://schemas.microsoft.com/office/drawing/2014/main" id="{D74C18F4-FDA9-9CF0-69EC-420A0FCB78CD}"/>
              </a:ext>
            </a:extLst>
          </p:cNvPr>
          <p:cNvSpPr/>
          <p:nvPr/>
        </p:nvSpPr>
        <p:spPr>
          <a:xfrm>
            <a:off x="521162" y="2195000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800" b="1">
                <a:solidFill>
                  <a:srgbClr val="FFFFFF"/>
                </a:solidFill>
                <a:latin typeface="Poppins"/>
                <a:cs typeface="Poppins"/>
              </a:rPr>
              <a:t>1</a:t>
            </a:r>
          </a:p>
        </p:txBody>
      </p:sp>
      <p:sp>
        <p:nvSpPr>
          <p:cNvPr id="22" name="AgendaTxt 0">
            <a:extLst>
              <a:ext uri="{FF2B5EF4-FFF2-40B4-BE49-F238E27FC236}">
                <a16:creationId xmlns:a16="http://schemas.microsoft.com/office/drawing/2014/main" id="{6110692C-6A42-2B3F-663D-5387CABBBF06}"/>
              </a:ext>
            </a:extLst>
          </p:cNvPr>
          <p:cNvSpPr txBox="1"/>
          <p:nvPr/>
        </p:nvSpPr>
        <p:spPr>
          <a:xfrm>
            <a:off x="1140000" y="2080000"/>
            <a:ext cx="476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L’ecosistema della teleriabilitazione</a:t>
            </a:r>
            <a:endParaRPr lang="it-IT"/>
          </a:p>
        </p:txBody>
      </p:sp>
      <p:sp>
        <p:nvSpPr>
          <p:cNvPr id="25" name="AgendaNum 3">
            <a:extLst>
              <a:ext uri="{FF2B5EF4-FFF2-40B4-BE49-F238E27FC236}">
                <a16:creationId xmlns:a16="http://schemas.microsoft.com/office/drawing/2014/main" id="{240D54C2-8BC7-D1E2-6E35-232BF02D8D02}"/>
              </a:ext>
            </a:extLst>
          </p:cNvPr>
          <p:cNvSpPr/>
          <p:nvPr/>
        </p:nvSpPr>
        <p:spPr>
          <a:xfrm>
            <a:off x="521162" y="293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2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26" name="AgendaTxt 2">
            <a:extLst>
              <a:ext uri="{FF2B5EF4-FFF2-40B4-BE49-F238E27FC236}">
                <a16:creationId xmlns:a16="http://schemas.microsoft.com/office/drawing/2014/main" id="{97858C86-629B-679C-103A-EE13BD8FA641}"/>
              </a:ext>
            </a:extLst>
          </p:cNvPr>
          <p:cNvSpPr txBox="1"/>
          <p:nvPr/>
        </p:nvSpPr>
        <p:spPr>
          <a:xfrm>
            <a:off x="1140000" y="2820279"/>
            <a:ext cx="476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La tecnologia Fisiosmart: AI on-device</a:t>
            </a:r>
            <a:endParaRPr lang="it-IT"/>
          </a:p>
        </p:txBody>
      </p:sp>
      <p:sp>
        <p:nvSpPr>
          <p:cNvPr id="31" name="AgendaNum 6">
            <a:extLst>
              <a:ext uri="{FF2B5EF4-FFF2-40B4-BE49-F238E27FC236}">
                <a16:creationId xmlns:a16="http://schemas.microsoft.com/office/drawing/2014/main" id="{8DB0FE1A-1371-7D64-1528-741CB2A1CAEF}"/>
              </a:ext>
            </a:extLst>
          </p:cNvPr>
          <p:cNvSpPr/>
          <p:nvPr/>
        </p:nvSpPr>
        <p:spPr>
          <a:xfrm>
            <a:off x="6180256" y="217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4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2" name="AgendaTxt 5">
            <a:extLst>
              <a:ext uri="{FF2B5EF4-FFF2-40B4-BE49-F238E27FC236}">
                <a16:creationId xmlns:a16="http://schemas.microsoft.com/office/drawing/2014/main" id="{02011434-2677-F53E-94EF-01DAB6FD27C0}"/>
              </a:ext>
            </a:extLst>
          </p:cNvPr>
          <p:cNvSpPr txBox="1"/>
          <p:nvPr/>
        </p:nvSpPr>
        <p:spPr>
          <a:xfrm>
            <a:off x="6800256" y="2060279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Il progetto OFI Farmacia</a:t>
            </a:r>
            <a:endParaRPr lang="it-IT"/>
          </a:p>
        </p:txBody>
      </p:sp>
      <p:sp>
        <p:nvSpPr>
          <p:cNvPr id="33" name="AgendaNum 7">
            <a:extLst>
              <a:ext uri="{FF2B5EF4-FFF2-40B4-BE49-F238E27FC236}">
                <a16:creationId xmlns:a16="http://schemas.microsoft.com/office/drawing/2014/main" id="{BD0CC4FD-0D9C-8547-730B-380E3ED66311}"/>
              </a:ext>
            </a:extLst>
          </p:cNvPr>
          <p:cNvSpPr/>
          <p:nvPr/>
        </p:nvSpPr>
        <p:spPr>
          <a:xfrm>
            <a:off x="6180256" y="2935279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5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4" name="AgendaTxt 6">
            <a:extLst>
              <a:ext uri="{FF2B5EF4-FFF2-40B4-BE49-F238E27FC236}">
                <a16:creationId xmlns:a16="http://schemas.microsoft.com/office/drawing/2014/main" id="{3B87A438-E4F3-C170-FE4A-2D6A6CA34DC8}"/>
              </a:ext>
            </a:extLst>
          </p:cNvPr>
          <p:cNvSpPr txBox="1"/>
          <p:nvPr/>
        </p:nvSpPr>
        <p:spPr>
          <a:xfrm>
            <a:off x="6800256" y="2820279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Simulazione dal vivo</a:t>
            </a:r>
            <a:endParaRPr lang="it-IT"/>
          </a:p>
        </p:txBody>
      </p:sp>
      <p:sp>
        <p:nvSpPr>
          <p:cNvPr id="2" name="AgendaNum 5">
            <a:extLst>
              <a:ext uri="{FF2B5EF4-FFF2-40B4-BE49-F238E27FC236}">
                <a16:creationId xmlns:a16="http://schemas.microsoft.com/office/drawing/2014/main" id="{402C1DD3-7476-4A39-9DCB-84D378A63AD6}"/>
              </a:ext>
            </a:extLst>
          </p:cNvPr>
          <p:cNvSpPr/>
          <p:nvPr/>
        </p:nvSpPr>
        <p:spPr>
          <a:xfrm>
            <a:off x="527279" y="3719000"/>
            <a:ext cx="470000" cy="470000"/>
          </a:xfrm>
          <a:prstGeom prst="ellipse">
            <a:avLst/>
          </a:prstGeom>
          <a:solidFill>
            <a:srgbClr val="562A81"/>
          </a:solidFill>
          <a:ln>
            <a:noFill/>
          </a:ln>
        </p:spPr>
        <p:txBody>
          <a:bodyPr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>
                <a:solidFill>
                  <a:srgbClr val="FFFFFF"/>
                </a:solidFill>
                <a:latin typeface="Poppins"/>
                <a:cs typeface="Poppins"/>
              </a:rPr>
              <a:t>3</a:t>
            </a:r>
            <a:endParaRPr lang="it-IT" sz="1800" b="1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" name="AgendaTxt 4">
            <a:extLst>
              <a:ext uri="{FF2B5EF4-FFF2-40B4-BE49-F238E27FC236}">
                <a16:creationId xmlns:a16="http://schemas.microsoft.com/office/drawing/2014/main" id="{E0406E45-F0F1-395A-E206-3A642F7939B7}"/>
              </a:ext>
            </a:extLst>
          </p:cNvPr>
          <p:cNvSpPr txBox="1"/>
          <p:nvPr/>
        </p:nvSpPr>
        <p:spPr>
          <a:xfrm>
            <a:off x="1147279" y="3604000"/>
            <a:ext cx="4770000" cy="70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1500" b="1">
                <a:solidFill>
                  <a:srgbClr val="00516F"/>
                </a:solidFill>
                <a:latin typeface="Poppins"/>
                <a:ea typeface="Source Sans Pro"/>
                <a:cs typeface="Poppins"/>
              </a:rPr>
              <a:t>L’esperienza d’uso: paziente e professionista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78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B40ADB-BDB1-AD6B-FBA0-799654889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1">
            <a:extLst>
              <a:ext uri="{FF2B5EF4-FFF2-40B4-BE49-F238E27FC236}">
                <a16:creationId xmlns:a16="http://schemas.microsoft.com/office/drawing/2014/main" id="{4937DE21-7BCC-E8B3-7050-D4D089328DDD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22145B-AAF8-742E-D7C5-CBDA827C6F95}"/>
              </a:ext>
            </a:extLst>
          </p:cNvPr>
          <p:cNvSpPr txBox="1"/>
          <p:nvPr/>
        </p:nvSpPr>
        <p:spPr>
          <a:xfrm>
            <a:off x="6222936" y="3429000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Possibilità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compilare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questionari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validati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direttamente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dal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telefono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F5A54506-460F-0273-5EFC-A715C4DB5C74}"/>
              </a:ext>
            </a:extLst>
          </p:cNvPr>
          <p:cNvGrpSpPr/>
          <p:nvPr/>
        </p:nvGrpSpPr>
        <p:grpSpPr>
          <a:xfrm>
            <a:off x="3098169" y="1501140"/>
            <a:ext cx="2590652" cy="5356860"/>
            <a:chOff x="3098169" y="1342012"/>
            <a:chExt cx="2590652" cy="535686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18790AB5-70B5-5BC7-3A4B-10D7B92F0A6B}"/>
                </a:ext>
              </a:extLst>
            </p:cNvPr>
            <p:cNvSpPr/>
            <p:nvPr/>
          </p:nvSpPr>
          <p:spPr>
            <a:xfrm>
              <a:off x="3301978" y="1550580"/>
              <a:ext cx="2201998" cy="494308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DF04EC9B-F4EC-B42D-3515-C0B38CF3E11F}"/>
                </a:ext>
              </a:extLst>
            </p:cNvPr>
            <p:cNvSpPr/>
            <p:nvPr/>
          </p:nvSpPr>
          <p:spPr>
            <a:xfrm>
              <a:off x="3414712" y="5585459"/>
              <a:ext cx="1980247" cy="94693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DDDEE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7" name="Immagine 6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834EB78-97F7-C80B-4F75-2EE727650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3438" r="290" b="3613"/>
            <a:stretch>
              <a:fillRect/>
            </a:stretch>
          </p:blipFill>
          <p:spPr>
            <a:xfrm>
              <a:off x="3301978" y="2057400"/>
              <a:ext cx="2201998" cy="4051783"/>
            </a:xfrm>
            <a:prstGeom prst="rect">
              <a:avLst/>
            </a:prstGeom>
          </p:spPr>
        </p:pic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73DD456-FF8F-29AD-64FA-E7ED9956D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98169" y="1342012"/>
              <a:ext cx="2590652" cy="5356860"/>
            </a:xfrm>
            <a:prstGeom prst="rect">
              <a:avLst/>
            </a:prstGeom>
          </p:spPr>
        </p:pic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2D85D63E-3D4E-1DC6-3FBE-E37BB80295A4}"/>
              </a:ext>
            </a:extLst>
          </p:cNvPr>
          <p:cNvGrpSpPr/>
          <p:nvPr/>
        </p:nvGrpSpPr>
        <p:grpSpPr>
          <a:xfrm>
            <a:off x="553055" y="1501140"/>
            <a:ext cx="2590652" cy="5356860"/>
            <a:chOff x="553055" y="1348474"/>
            <a:chExt cx="2590652" cy="5356860"/>
          </a:xfrm>
        </p:grpSpPr>
        <p:pic>
          <p:nvPicPr>
            <p:cNvPr id="8" name="Immagine 7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B0778CCC-CB7D-FCB7-3D4C-897B6DED3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1302" y="1550581"/>
              <a:ext cx="2229931" cy="5059326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DD94DB0C-6059-A22E-A53B-3ECD0D693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3055" y="1348474"/>
              <a:ext cx="2590652" cy="5356860"/>
            </a:xfrm>
            <a:prstGeom prst="rect">
              <a:avLst/>
            </a:prstGeom>
          </p:spPr>
        </p:pic>
      </p:grpSp>
      <p:sp>
        <p:nvSpPr>
          <p:cNvPr id="14" name="Text 1">
            <a:extLst>
              <a:ext uri="{FF2B5EF4-FFF2-40B4-BE49-F238E27FC236}">
                <a16:creationId xmlns:a16="http://schemas.microsoft.com/office/drawing/2014/main" id="{9014EF8D-B0E0-D9AA-8559-5A7B4DB13597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Questionari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validati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61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4C11D5-9957-1E73-FCD7-5C3A924F0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C9A2F357-AE56-FB45-26BE-F51B9FE0E555}"/>
              </a:ext>
            </a:extLst>
          </p:cNvPr>
          <p:cNvGrpSpPr/>
          <p:nvPr/>
        </p:nvGrpSpPr>
        <p:grpSpPr>
          <a:xfrm>
            <a:off x="244737" y="1365017"/>
            <a:ext cx="2590652" cy="5356860"/>
            <a:chOff x="244737" y="1365017"/>
            <a:chExt cx="2590652" cy="5356860"/>
          </a:xfrm>
        </p:grpSpPr>
        <p:pic>
          <p:nvPicPr>
            <p:cNvPr id="2" name="Immagine 1" descr="Immagine che contiene testo, schermata, Danza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A9587707-496D-FA07-DF39-DA72F1B3C3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150" y="1562582"/>
              <a:ext cx="2227004" cy="4952518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201FBEC-A459-367A-743B-5C366A669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4737" y="1365017"/>
              <a:ext cx="2590652" cy="5356860"/>
            </a:xfrm>
            <a:prstGeom prst="rect">
              <a:avLst/>
            </a:prstGeom>
          </p:spPr>
        </p:pic>
      </p:grpSp>
      <p:grpSp>
        <p:nvGrpSpPr>
          <p:cNvPr id="9" name="Gruppo 8">
            <a:extLst>
              <a:ext uri="{FF2B5EF4-FFF2-40B4-BE49-F238E27FC236}">
                <a16:creationId xmlns:a16="http://schemas.microsoft.com/office/drawing/2014/main" id="{EA1DC410-775E-B403-40B4-B055FF08D825}"/>
              </a:ext>
            </a:extLst>
          </p:cNvPr>
          <p:cNvGrpSpPr/>
          <p:nvPr/>
        </p:nvGrpSpPr>
        <p:grpSpPr>
          <a:xfrm>
            <a:off x="2835389" y="1365837"/>
            <a:ext cx="2590652" cy="5356860"/>
            <a:chOff x="2835389" y="1365837"/>
            <a:chExt cx="2590652" cy="5356860"/>
          </a:xfrm>
        </p:grpSpPr>
        <p:pic>
          <p:nvPicPr>
            <p:cNvPr id="4" name="Immagine 3" descr="Immagine che contiene testo, schermata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38EF16A9-4149-834A-DED5-562698CDBA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09900" y="1560171"/>
              <a:ext cx="2199273" cy="4954929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2A11E4D3-5523-D3D9-C0A9-CA2204C48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35389" y="1365837"/>
              <a:ext cx="2590652" cy="5356860"/>
            </a:xfrm>
            <a:prstGeom prst="rect">
              <a:avLst/>
            </a:prstGeom>
          </p:spPr>
        </p:pic>
      </p:grpSp>
      <p:sp>
        <p:nvSpPr>
          <p:cNvPr id="6" name="Text 31">
            <a:extLst>
              <a:ext uri="{FF2B5EF4-FFF2-40B4-BE49-F238E27FC236}">
                <a16:creationId xmlns:a16="http://schemas.microsoft.com/office/drawing/2014/main" id="{D647A14B-A2B3-3F3A-82E7-F2301266C6B9}"/>
              </a:ext>
            </a:extLst>
          </p:cNvPr>
          <p:cNvSpPr/>
          <p:nvPr/>
        </p:nvSpPr>
        <p:spPr>
          <a:xfrm>
            <a:off x="6222936" y="1745269"/>
            <a:ext cx="5742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00" b="1" kern="0" spc="100">
              <a:solidFill>
                <a:srgbClr val="2B054E"/>
              </a:solidFill>
              <a:latin typeface="Source Sans Pro"/>
              <a:ea typeface="Source Sans Pro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EAAACA3-EF2A-179C-80AB-F7C0A4F3459E}"/>
              </a:ext>
            </a:extLst>
          </p:cNvPr>
          <p:cNvSpPr txBox="1"/>
          <p:nvPr/>
        </p:nvSpPr>
        <p:spPr>
          <a:xfrm>
            <a:off x="6046152" y="3551824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Piani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allenamento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personalizzati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sempre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aggiornati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 1">
            <a:extLst>
              <a:ext uri="{FF2B5EF4-FFF2-40B4-BE49-F238E27FC236}">
                <a16:creationId xmlns:a16="http://schemas.microsoft.com/office/drawing/2014/main" id="{ED502087-4E1B-DAB5-D15B-4848E4E9696F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Piano di </a:t>
            </a:r>
            <a:r>
              <a:rPr lang="en-US" sz="3000" b="1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allenamento</a:t>
            </a:r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b="1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personalizzato</a:t>
            </a:r>
            <a:endParaRPr lang="en-US" sz="3000" b="1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3580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133172-5001-38E1-9FD9-DE8F30478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:a16="http://schemas.microsoft.com/office/drawing/2014/main" id="{0AA78829-ED31-4E5C-8DD4-0C64CC72710D}"/>
              </a:ext>
            </a:extLst>
          </p:cNvPr>
          <p:cNvGrpSpPr/>
          <p:nvPr/>
        </p:nvGrpSpPr>
        <p:grpSpPr>
          <a:xfrm>
            <a:off x="736821" y="1364535"/>
            <a:ext cx="2590652" cy="5356860"/>
            <a:chOff x="736821" y="1364535"/>
            <a:chExt cx="2590652" cy="5356860"/>
          </a:xfrm>
        </p:grpSpPr>
        <p:pic>
          <p:nvPicPr>
            <p:cNvPr id="2" name="Immagine 1" descr="Immagine che contiene testo, schermata, Carattere, design&#10;&#10;Il contenuto generato dall&amp;#39;IA potrebbe non essere corretto.">
              <a:extLst>
                <a:ext uri="{FF2B5EF4-FFF2-40B4-BE49-F238E27FC236}">
                  <a16:creationId xmlns:a16="http://schemas.microsoft.com/office/drawing/2014/main" id="{12FFDD34-2CEA-C3C1-3443-A438B039C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0981" y="1550581"/>
              <a:ext cx="2232270" cy="4964519"/>
            </a:xfrm>
            <a:prstGeom prst="rect">
              <a:avLst/>
            </a:prstGeom>
          </p:spPr>
        </p:pic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8F7F2B0B-8C1C-468E-5B88-96C07B044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821" y="1364535"/>
              <a:ext cx="2590652" cy="5356860"/>
            </a:xfrm>
            <a:prstGeom prst="rect">
              <a:avLst/>
            </a:prstGeom>
          </p:spPr>
        </p:pic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23C8BD9-96DE-A7C3-FBF8-4D93D5717BE3}"/>
              </a:ext>
            </a:extLst>
          </p:cNvPr>
          <p:cNvSpPr txBox="1"/>
          <p:nvPr/>
        </p:nvSpPr>
        <p:spPr>
          <a:xfrm>
            <a:off x="6096000" y="3396634"/>
            <a:ext cx="6096000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1450" indent="-171450">
              <a:buFont typeface="Arial,Sans-Serif"/>
              <a:buChar char="•"/>
            </a:pP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Possibilità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attivare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il mirroring con TV/Smart monitor per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migliorare</a:t>
            </a:r>
            <a:r>
              <a:rPr lang="en-US" sz="2000" b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la </a:t>
            </a:r>
            <a:r>
              <a:rPr lang="en-US" sz="2000" b="1" err="1">
                <a:solidFill>
                  <a:srgbClr val="2B054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visualizzazione</a:t>
            </a:r>
            <a:endParaRPr lang="en-US" sz="2000" b="1">
              <a:solidFill>
                <a:srgbClr val="2B054E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algn="ctr"/>
            <a:endParaRPr lang="it-IT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395A038A-4808-CF0B-865D-97DC6A0E7D75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ESPERIENZA UTENTE: Mirroring MTV</a:t>
            </a:r>
          </a:p>
        </p:txBody>
      </p:sp>
    </p:spTree>
    <p:extLst>
      <p:ext uri="{BB962C8B-B14F-4D97-AF65-F5344CB8AC3E}">
        <p14:creationId xmlns:p14="http://schemas.microsoft.com/office/powerpoint/2010/main" val="1999776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43C67D-50B6-5A53-127F-CCC74556D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B04C8D1D-A953-C0B2-A899-8DAB3935C259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4F9F7D26-5F5C-DB83-80AC-755DE0BB7FBB}"/>
                </a:ext>
              </a:extLst>
            </p:cNvPr>
            <p:cNvSpPr/>
            <p:nvPr/>
          </p:nvSpPr>
          <p:spPr>
            <a:xfrm>
              <a:off x="1658257" y="1809141"/>
              <a:ext cx="7251700" cy="320802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51955995-BF39-809A-8760-548E26DC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8257" y="2685455"/>
              <a:ext cx="7251700" cy="3333127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6B2D544E-878B-699A-EE97-99870CDF4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9" name="Text 1">
            <a:extLst>
              <a:ext uri="{FF2B5EF4-FFF2-40B4-BE49-F238E27FC236}">
                <a16:creationId xmlns:a16="http://schemas.microsoft.com/office/drawing/2014/main" id="{2297B2A3-E9BE-0DFD-3E48-8ADFAD26A167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</a:t>
            </a:r>
          </a:p>
        </p:txBody>
      </p:sp>
    </p:spTree>
    <p:extLst>
      <p:ext uri="{BB962C8B-B14F-4D97-AF65-F5344CB8AC3E}">
        <p14:creationId xmlns:p14="http://schemas.microsoft.com/office/powerpoint/2010/main" val="34545351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85F3BB-4FDD-D33C-DAB1-4A3A241B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2434E187-9A81-AF5C-D094-045B859A9DD7}"/>
              </a:ext>
            </a:extLst>
          </p:cNvPr>
          <p:cNvGrpSpPr/>
          <p:nvPr/>
        </p:nvGrpSpPr>
        <p:grpSpPr>
          <a:xfrm>
            <a:off x="257175" y="1132708"/>
            <a:ext cx="5742444" cy="4992634"/>
            <a:chOff x="160037" y="1389883"/>
            <a:chExt cx="5742444" cy="4992634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7FE412D5-4A0C-1B82-0070-06B9BFA2E041}"/>
                </a:ext>
              </a:extLst>
            </p:cNvPr>
            <p:cNvSpPr/>
            <p:nvPr/>
          </p:nvSpPr>
          <p:spPr>
            <a:xfrm>
              <a:off x="314325" y="1600200"/>
              <a:ext cx="5400675" cy="35814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software, Sito Web&#10;&#10;Il contenuto generato dall&amp;#39;IA potrebbe non essere corretto.">
              <a:extLst>
                <a:ext uri="{FF2B5EF4-FFF2-40B4-BE49-F238E27FC236}">
                  <a16:creationId xmlns:a16="http://schemas.microsoft.com/office/drawing/2014/main" id="{BC9C4C14-7FEC-B21B-1838-36E86328B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41" t="2466" r="4068"/>
            <a:stretch>
              <a:fillRect/>
            </a:stretch>
          </p:blipFill>
          <p:spPr>
            <a:xfrm>
              <a:off x="415763" y="1711061"/>
              <a:ext cx="4403887" cy="3261581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F98EA958-7A35-4857-FAAC-9FD02E9019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0037" y="1389883"/>
              <a:ext cx="5742444" cy="4992634"/>
            </a:xfrm>
            <a:prstGeom prst="rect">
              <a:avLst/>
            </a:prstGeom>
          </p:spPr>
        </p:pic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0EFFD6BD-ED90-C06F-FFE0-588F1AD4CC6A}"/>
              </a:ext>
            </a:extLst>
          </p:cNvPr>
          <p:cNvGrpSpPr/>
          <p:nvPr/>
        </p:nvGrpSpPr>
        <p:grpSpPr>
          <a:xfrm>
            <a:off x="4100697" y="2019300"/>
            <a:ext cx="6934484" cy="4106042"/>
            <a:chOff x="2157596" y="2086733"/>
            <a:chExt cx="8057949" cy="4771267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0F5B0E18-8805-A23E-4439-B87C2AF9D2DE}"/>
                </a:ext>
              </a:extLst>
            </p:cNvPr>
            <p:cNvSpPr/>
            <p:nvPr/>
          </p:nvSpPr>
          <p:spPr>
            <a:xfrm>
              <a:off x="3583024" y="2333625"/>
              <a:ext cx="5246651" cy="3457575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" name="Immagine 4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734016D1-D688-3AF3-49BB-C2EC0FF6B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3024" y="2543941"/>
              <a:ext cx="5246651" cy="2957217"/>
            </a:xfrm>
            <a:prstGeom prst="rect">
              <a:avLst/>
            </a:prstGeom>
          </p:spPr>
        </p:pic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5E86B3F9-A09A-647D-0E22-C5BBA7039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57596" y="2086733"/>
              <a:ext cx="8057949" cy="4771267"/>
            </a:xfrm>
            <a:prstGeom prst="rect">
              <a:avLst/>
            </a:prstGeom>
          </p:spPr>
        </p:pic>
      </p:grpSp>
      <p:sp>
        <p:nvSpPr>
          <p:cNvPr id="17" name="Text 1">
            <a:extLst>
              <a:ext uri="{FF2B5EF4-FFF2-40B4-BE49-F238E27FC236}">
                <a16:creationId xmlns:a16="http://schemas.microsoft.com/office/drawing/2014/main" id="{8AB567BC-4338-635D-62E5-53F6F708A12C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Piani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di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allenameenti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personalizzabili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3602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70F46-F036-E351-0B48-E8A127D00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E9C70DA7-4C64-DE1F-5865-3F52181F5488}"/>
              </a:ext>
            </a:extLst>
          </p:cNvPr>
          <p:cNvGrpSpPr/>
          <p:nvPr/>
        </p:nvGrpSpPr>
        <p:grpSpPr>
          <a:xfrm>
            <a:off x="89509" y="1485901"/>
            <a:ext cx="10623847" cy="5372100"/>
            <a:chOff x="165710" y="1485901"/>
            <a:chExt cx="10623847" cy="5372100"/>
          </a:xfrm>
        </p:grpSpPr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62D9B8DA-5FAF-4950-8565-B0AD2386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58257" y="1897745"/>
              <a:ext cx="7256953" cy="4445000"/>
            </a:xfrm>
            <a:prstGeom prst="rect">
              <a:avLst/>
            </a:prstGeom>
          </p:spPr>
        </p:pic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A6D261B6-CE09-2CE4-B79C-5B5B49894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10" name="Text 1">
            <a:extLst>
              <a:ext uri="{FF2B5EF4-FFF2-40B4-BE49-F238E27FC236}">
                <a16:creationId xmlns:a16="http://schemas.microsoft.com/office/drawing/2014/main" id="{197F7F00-3023-2E52-B891-F57156934233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82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242EAF-810E-ED22-14D5-D76309B15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E1BAF28B-78C9-BA6A-9D7A-6D43ABBA63E3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C7AA53EF-A9A4-005B-1A9F-04A5F0370ECA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341EC7D6-2407-35EA-EAC3-242A8EA08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0907" y="1885950"/>
              <a:ext cx="6538694" cy="4049087"/>
            </a:xfrm>
            <a:prstGeom prst="rect">
              <a:avLst/>
            </a:prstGeom>
          </p:spPr>
        </p:pic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F10B91FD-DD38-4AD8-B562-B5A5B0AF04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  <p:sp>
        <p:nvSpPr>
          <p:cNvPr id="9" name="Text 1">
            <a:extLst>
              <a:ext uri="{FF2B5EF4-FFF2-40B4-BE49-F238E27FC236}">
                <a16:creationId xmlns:a16="http://schemas.microsoft.com/office/drawing/2014/main" id="{F50FCF79-19C3-5BA4-B24C-7FC3794C672B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957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BC4D9-E3C9-43F0-1740-72326EB84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3794E873-6132-2524-CBD4-A6C71054ED03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DD56106B-3AB9-A7D2-BDFB-6C08A7E58460}"/>
              </a:ext>
            </a:extLst>
          </p:cNvPr>
          <p:cNvGrpSpPr/>
          <p:nvPr/>
        </p:nvGrpSpPr>
        <p:grpSpPr>
          <a:xfrm>
            <a:off x="89510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A9661AF9-B863-6F48-0BB0-0486E29208C5}"/>
                </a:ext>
              </a:extLst>
            </p:cNvPr>
            <p:cNvSpPr/>
            <p:nvPr/>
          </p:nvSpPr>
          <p:spPr>
            <a:xfrm>
              <a:off x="1590675" y="172974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68626E77-CAB5-FF3C-3981-0D0C55892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9735" y="1984913"/>
              <a:ext cx="7103745" cy="3834448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A737EDAF-2C9D-3ABE-97E2-A7782DDB58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3564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E67B63-D959-9832-74AE-5903EBE56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92F0324C-7190-2848-5081-FEC65A7A0666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Sezione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anagrafica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ed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anamnestica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0F29F2F2-FC6A-B924-B0C8-BF048BABB7A9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55D1A51E-0691-06AC-C562-41F4C9B59FB8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1AC1A31-D5F7-32E6-B42E-FD92A9F6C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6900" y="1924049"/>
              <a:ext cx="6377496" cy="4007797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93108B2F-755D-2065-0BCD-0DC18E552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1431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745C0-DB95-644C-3234-C55936A7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EF1C529A-734D-7ACF-0C7C-098F60C0F5F2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Statistiche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di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aderenza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4FAB357D-9A35-7543-E9AB-B4FDE6E28B75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5BCF51C-0813-F10A-1AFE-AF7013EACFAC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A95C3D0-7146-7896-101A-86143A18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0906" y="2362200"/>
              <a:ext cx="7195443" cy="3217806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649636EB-215C-61A9-A59C-2C12D96ED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07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B8B0C1-0457-4AFD-3E97-19993E6BB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C16EEA69-F1FE-EBDE-F3E3-68186F05D139}"/>
              </a:ext>
            </a:extLst>
          </p:cNvPr>
          <p:cNvSpPr/>
          <p:nvPr/>
        </p:nvSpPr>
        <p:spPr>
          <a:xfrm>
            <a:off x="587750" y="2172667"/>
            <a:ext cx="11020101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Calibri"/>
                <a:cs typeface="Poppins"/>
              </a:rPr>
              <a:t>ECOSISTEMA TELERIABILITAZIONE</a:t>
            </a:r>
          </a:p>
        </p:txBody>
      </p:sp>
    </p:spTree>
    <p:extLst>
      <p:ext uri="{BB962C8B-B14F-4D97-AF65-F5344CB8AC3E}">
        <p14:creationId xmlns:p14="http://schemas.microsoft.com/office/powerpoint/2010/main" val="11438390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2745C0-DB95-644C-3234-C55936A78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>
            <a:extLst>
              <a:ext uri="{FF2B5EF4-FFF2-40B4-BE49-F238E27FC236}">
                <a16:creationId xmlns:a16="http://schemas.microsoft.com/office/drawing/2014/main" id="{55C1AEF5-19D8-FB4C-9C92-82D2F00E55D4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Metriche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avanzate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A6E0C38F-8744-771F-E45A-A18589E8A787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BF37470C-70CC-7F8A-3348-5673C2EBEB33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" name="Immagine 3" descr="Immagine che contiene testo, schermata, numero, Carattere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B57BA6B-6532-E4BC-2B3F-C424876D3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78000" y="2766967"/>
              <a:ext cx="7102777" cy="2749624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30C858D4-8C18-3363-DFBC-4B9A270F6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6520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D78B45-97FB-2B98-3C57-4B1646B28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85347258-576B-6E82-7709-501CF4AF3315}"/>
              </a:ext>
            </a:extLst>
          </p:cNvPr>
          <p:cNvSpPr/>
          <p:nvPr/>
        </p:nvSpPr>
        <p:spPr>
          <a:xfrm>
            <a:off x="95251" y="200642"/>
            <a:ext cx="11473542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 COMPLETA PER I PROFESSIONISTI:</a:t>
            </a:r>
          </a:p>
          <a:p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Questionari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avanzati</a:t>
            </a:r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e </a:t>
            </a:r>
            <a:r>
              <a:rPr lang="en-US" sz="3000" kern="0" spc="100" err="1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customizzabili</a:t>
            </a:r>
            <a:endParaRPr lang="en-US" sz="3000" kern="0" spc="100">
              <a:solidFill>
                <a:srgbClr val="FFFFFF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8BE5CC65-DFAA-D40E-9E95-4D8D0EBAF254}"/>
              </a:ext>
            </a:extLst>
          </p:cNvPr>
          <p:cNvGrpSpPr/>
          <p:nvPr/>
        </p:nvGrpSpPr>
        <p:grpSpPr>
          <a:xfrm>
            <a:off x="89508" y="1485901"/>
            <a:ext cx="10623847" cy="5372100"/>
            <a:chOff x="165710" y="1485901"/>
            <a:chExt cx="10623847" cy="5372100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E3C239D3-CE43-1E7F-2D07-8BD697955520}"/>
                </a:ext>
              </a:extLst>
            </p:cNvPr>
            <p:cNvSpPr/>
            <p:nvPr/>
          </p:nvSpPr>
          <p:spPr>
            <a:xfrm>
              <a:off x="1590675" y="1752600"/>
              <a:ext cx="7305675" cy="4286250"/>
            </a:xfrm>
            <a:prstGeom prst="rect">
              <a:avLst/>
            </a:prstGeom>
            <a:solidFill>
              <a:srgbClr val="FAFA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" name="Immagine 1" descr="Immagine che contiene testo, schermata, Carattere, numero&#10;&#10;Il contenuto generato dall&amp;#39;IA potrebbe non essere corretto.">
              <a:extLst>
                <a:ext uri="{FF2B5EF4-FFF2-40B4-BE49-F238E27FC236}">
                  <a16:creationId xmlns:a16="http://schemas.microsoft.com/office/drawing/2014/main" id="{EEF41122-810B-182B-D806-89F7B4067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01180" y="1913915"/>
              <a:ext cx="5512420" cy="4200075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52DBEF1F-CD61-F52D-9E44-2F20831B5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826" b="7941"/>
            <a:stretch>
              <a:fillRect/>
            </a:stretch>
          </p:blipFill>
          <p:spPr>
            <a:xfrm>
              <a:off x="165710" y="1485901"/>
              <a:ext cx="10623847" cy="5372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7550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6D9B3-679B-4548-E788-80A1CB435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E2DC61FA-03A7-DCC5-576F-881AD0C98B50}"/>
              </a:ext>
            </a:extLst>
          </p:cNvPr>
          <p:cNvSpPr/>
          <p:nvPr/>
        </p:nvSpPr>
        <p:spPr>
          <a:xfrm>
            <a:off x="616687" y="2027983"/>
            <a:ext cx="8242177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IL PROGETTO OFI:</a:t>
            </a:r>
          </a:p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IL FISIOTERAPISTA NELLA FARMACIA DEI SERVIZI</a:t>
            </a:r>
            <a:endParaRPr lang="en-US" sz="4800" b="1" kern="0" spc="200">
              <a:solidFill>
                <a:schemeClr val="bg1"/>
              </a:solidFill>
              <a:latin typeface="Poppins"/>
              <a:ea typeface="Calibri"/>
              <a:cs typeface="Poppin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15CCEE-E24E-ECC3-A1A7-4B8BFA513B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7871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98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3"/>
          <p:cNvSpPr/>
          <p:nvPr/>
        </p:nvSpPr>
        <p:spPr>
          <a:xfrm>
            <a:off x="406850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06850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06850" y="2889581"/>
            <a:ext cx="36576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algn="ctr"/>
            <a:r>
              <a:rPr lang="en-US" sz="5600">
                <a:solidFill>
                  <a:srgbClr val="562A81"/>
                </a:solidFill>
                <a:ea typeface="+mn-lt"/>
                <a:cs typeface="+mn-lt"/>
              </a:rPr>
              <a:t>≈ </a:t>
            </a:r>
            <a:r>
              <a:rPr lang="en-US" sz="5600" b="1">
                <a:solidFill>
                  <a:srgbClr val="562A81"/>
                </a:solidFill>
                <a:latin typeface="Poppins"/>
                <a:ea typeface="Source Sans Pro"/>
                <a:cs typeface="Poppins"/>
              </a:rPr>
              <a:t>30</a:t>
            </a:r>
            <a:endParaRPr lang="en-US" sz="5600">
              <a:solidFill>
                <a:srgbClr val="562A81"/>
              </a:solidFill>
              <a:latin typeface="Poppins"/>
              <a:ea typeface="Source Sans Pro"/>
              <a:cs typeface="Poppin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44010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farmacie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coinvolte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a Roma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44010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Rete OFI Lazio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357058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57058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357058" y="2889581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562A81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1.000</a:t>
            </a:r>
            <a:endParaRPr lang="en-US" sz="56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494218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codici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sconto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per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i</a:t>
            </a: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 </a:t>
            </a:r>
            <a:r>
              <a:rPr lang="en-US" sz="1300" err="1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pazienti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494218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Accesso facilitato al servizio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8307266" y="2798141"/>
            <a:ext cx="3657600" cy="2011680"/>
          </a:xfrm>
          <a:prstGeom prst="rect">
            <a:avLst/>
          </a:prstGeom>
          <a:solidFill>
            <a:srgbClr val="DED6EB"/>
          </a:solidFill>
          <a:ln w="12700">
            <a:noFill/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307266" y="2798141"/>
            <a:ext cx="3657600" cy="45720"/>
          </a:xfrm>
          <a:prstGeom prst="rect">
            <a:avLst/>
          </a:prstGeom>
          <a:solidFill>
            <a:srgbClr val="562A81"/>
          </a:solidFill>
          <a:ln w="12700">
            <a:noFill/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307266" y="2889581"/>
            <a:ext cx="3657600" cy="10058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buNone/>
            </a:pPr>
            <a:r>
              <a:rPr lang="en-US" sz="56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08/09</a:t>
            </a:r>
            <a:endParaRPr lang="en-US" sz="56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444426" y="3950285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data di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300">
                <a:solidFill>
                  <a:srgbClr val="00516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go-live</a:t>
            </a:r>
            <a:endParaRPr lang="en-US" sz="13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444426" y="4471493"/>
            <a:ext cx="3383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>
                <a:solidFill>
                  <a:srgbClr val="8F8F8F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Settembre 2026</a:t>
            </a:r>
            <a:endParaRPr lang="en-US" sz="10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33FBDF3C-EEE4-BEBE-BBA1-67AEA52E6386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IL PROGETTO OFI FARMACIA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4D499B-5DA0-B347-F3AA-C596884CF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">
            <a:extLst>
              <a:ext uri="{FF2B5EF4-FFF2-40B4-BE49-F238E27FC236}">
                <a16:creationId xmlns:a16="http://schemas.microsoft.com/office/drawing/2014/main" id="{E0304C82-A403-1F3F-8F81-ED829160E849}"/>
              </a:ext>
            </a:extLst>
          </p:cNvPr>
          <p:cNvSpPr/>
          <p:nvPr/>
        </p:nvSpPr>
        <p:spPr>
          <a:xfrm>
            <a:off x="502920" y="3703320"/>
            <a:ext cx="11183112" cy="0"/>
          </a:xfrm>
          <a:prstGeom prst="line">
            <a:avLst/>
          </a:prstGeom>
          <a:noFill/>
          <a:ln w="28575">
            <a:solidFill>
              <a:srgbClr val="9CA3AF"/>
            </a:solidFill>
            <a:prstDash val="solid"/>
            <a:tailEnd type="triangle"/>
          </a:ln>
        </p:spPr>
      </p:sp>
      <p:sp>
        <p:nvSpPr>
          <p:cNvPr id="9" name="Shape 3">
            <a:extLst>
              <a:ext uri="{FF2B5EF4-FFF2-40B4-BE49-F238E27FC236}">
                <a16:creationId xmlns:a16="http://schemas.microsoft.com/office/drawing/2014/main" id="{D65FD77F-A384-C648-3052-BCE69482E845}"/>
              </a:ext>
            </a:extLst>
          </p:cNvPr>
          <p:cNvSpPr/>
          <p:nvPr/>
        </p:nvSpPr>
        <p:spPr>
          <a:xfrm>
            <a:off x="927087" y="3191256"/>
            <a:ext cx="0" cy="329184"/>
          </a:xfrm>
          <a:prstGeom prst="line">
            <a:avLst/>
          </a:prstGeom>
          <a:noFill/>
          <a:ln w="12700">
            <a:solidFill>
              <a:srgbClr val="2563EB"/>
            </a:solidFill>
            <a:prstDash val="dot"/>
          </a:ln>
        </p:spPr>
      </p:sp>
      <p:pic>
        <p:nvPicPr>
          <p:cNvPr id="11" name="Image 0" descr="preencoded.png">
            <a:extLst>
              <a:ext uri="{FF2B5EF4-FFF2-40B4-BE49-F238E27FC236}">
                <a16:creationId xmlns:a16="http://schemas.microsoft.com/office/drawing/2014/main" id="{77BF82CD-6D58-2C21-3614-1DC6613776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23" y="2642616"/>
            <a:ext cx="566928" cy="566928"/>
          </a:xfrm>
          <a:prstGeom prst="rect">
            <a:avLst/>
          </a:prstGeom>
        </p:spPr>
      </p:pic>
      <p:sp>
        <p:nvSpPr>
          <p:cNvPr id="13" name="Shape 4">
            <a:extLst>
              <a:ext uri="{FF2B5EF4-FFF2-40B4-BE49-F238E27FC236}">
                <a16:creationId xmlns:a16="http://schemas.microsoft.com/office/drawing/2014/main" id="{48282D87-A628-2E09-5654-79E3DD9D9FD0}"/>
              </a:ext>
            </a:extLst>
          </p:cNvPr>
          <p:cNvSpPr/>
          <p:nvPr/>
        </p:nvSpPr>
        <p:spPr>
          <a:xfrm>
            <a:off x="744207" y="3520440"/>
            <a:ext cx="365760" cy="365760"/>
          </a:xfrm>
          <a:prstGeom prst="ellipse">
            <a:avLst/>
          </a:prstGeom>
          <a:solidFill>
            <a:srgbClr val="2563EB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6E9FE775-FBAE-E486-520B-59C33381B3BF}"/>
              </a:ext>
            </a:extLst>
          </p:cNvPr>
          <p:cNvSpPr/>
          <p:nvPr/>
        </p:nvSpPr>
        <p:spPr>
          <a:xfrm>
            <a:off x="742278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3CBB2390-08A7-ED03-1767-DE9B9634BE4C}"/>
              </a:ext>
            </a:extLst>
          </p:cNvPr>
          <p:cNvSpPr/>
          <p:nvPr/>
        </p:nvSpPr>
        <p:spPr>
          <a:xfrm>
            <a:off x="144716" y="1547407"/>
            <a:ext cx="1719072" cy="19989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2563EB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Accesso </a:t>
            </a:r>
            <a:r>
              <a:rPr lang="en-US" sz="1200" b="1" err="1">
                <a:solidFill>
                  <a:srgbClr val="2563EB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iniziale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59638DB1-300A-1F40-FE23-7C0E66DF098F}"/>
              </a:ext>
            </a:extLst>
          </p:cNvPr>
          <p:cNvSpPr/>
          <p:nvPr/>
        </p:nvSpPr>
        <p:spPr>
          <a:xfrm>
            <a:off x="295767" y="1863276"/>
            <a:ext cx="1435609" cy="3228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visita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la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farmacia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Shape 8">
            <a:extLst>
              <a:ext uri="{FF2B5EF4-FFF2-40B4-BE49-F238E27FC236}">
                <a16:creationId xmlns:a16="http://schemas.microsoft.com/office/drawing/2014/main" id="{F0B27073-EBD6-20E0-D9BF-BF839F85B822}"/>
              </a:ext>
            </a:extLst>
          </p:cNvPr>
          <p:cNvSpPr/>
          <p:nvPr/>
        </p:nvSpPr>
        <p:spPr>
          <a:xfrm>
            <a:off x="1866862" y="3886200"/>
            <a:ext cx="0" cy="310896"/>
          </a:xfrm>
          <a:prstGeom prst="line">
            <a:avLst/>
          </a:prstGeom>
          <a:noFill/>
          <a:ln w="12700">
            <a:solidFill>
              <a:srgbClr val="0D9488"/>
            </a:solidFill>
            <a:prstDash val="dot"/>
          </a:ln>
        </p:spPr>
      </p:sp>
      <p:pic>
        <p:nvPicPr>
          <p:cNvPr id="23" name="Image 1" descr="preencoded.png">
            <a:extLst>
              <a:ext uri="{FF2B5EF4-FFF2-40B4-BE49-F238E27FC236}">
                <a16:creationId xmlns:a16="http://schemas.microsoft.com/office/drawing/2014/main" id="{F0ACB402-B988-F480-3B99-5532E5FCE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1799" y="4197096"/>
            <a:ext cx="566928" cy="566928"/>
          </a:xfrm>
          <a:prstGeom prst="rect">
            <a:avLst/>
          </a:prstGeom>
        </p:spPr>
      </p:pic>
      <p:sp>
        <p:nvSpPr>
          <p:cNvPr id="25" name="Shape 9">
            <a:extLst>
              <a:ext uri="{FF2B5EF4-FFF2-40B4-BE49-F238E27FC236}">
                <a16:creationId xmlns:a16="http://schemas.microsoft.com/office/drawing/2014/main" id="{38629CCE-0F02-5C51-7AC2-D8688EA44020}"/>
              </a:ext>
            </a:extLst>
          </p:cNvPr>
          <p:cNvSpPr/>
          <p:nvPr/>
        </p:nvSpPr>
        <p:spPr>
          <a:xfrm>
            <a:off x="1683982" y="3520440"/>
            <a:ext cx="365760" cy="365760"/>
          </a:xfrm>
          <a:prstGeom prst="ellipse">
            <a:avLst/>
          </a:prstGeom>
          <a:solidFill>
            <a:srgbClr val="0D9488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7" name="Text 10">
            <a:extLst>
              <a:ext uri="{FF2B5EF4-FFF2-40B4-BE49-F238E27FC236}">
                <a16:creationId xmlns:a16="http://schemas.microsoft.com/office/drawing/2014/main" id="{A3BF282F-1055-AF7A-0C52-723035EDCEF7}"/>
              </a:ext>
            </a:extLst>
          </p:cNvPr>
          <p:cNvSpPr/>
          <p:nvPr/>
        </p:nvSpPr>
        <p:spPr>
          <a:xfrm>
            <a:off x="1682053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9" name="Text 11">
            <a:extLst>
              <a:ext uri="{FF2B5EF4-FFF2-40B4-BE49-F238E27FC236}">
                <a16:creationId xmlns:a16="http://schemas.microsoft.com/office/drawing/2014/main" id="{250DF95B-1265-447E-EF50-D2DC5360A4D1}"/>
              </a:ext>
            </a:extLst>
          </p:cNvPr>
          <p:cNvSpPr/>
          <p:nvPr/>
        </p:nvSpPr>
        <p:spPr>
          <a:xfrm>
            <a:off x="1303763" y="4923086"/>
            <a:ext cx="1143000" cy="4560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Invio</a:t>
            </a:r>
            <a:r>
              <a:rPr lang="en-US" sz="1200" b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al </a:t>
            </a:r>
            <a:r>
              <a:rPr lang="en-US" sz="1200" b="1" err="1">
                <a:solidFill>
                  <a:srgbClr val="0D9488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1" name="Text 12">
            <a:extLst>
              <a:ext uri="{FF2B5EF4-FFF2-40B4-BE49-F238E27FC236}">
                <a16:creationId xmlns:a16="http://schemas.microsoft.com/office/drawing/2014/main" id="{16F9D7FA-302C-C63D-B0B4-0177D17493E7}"/>
              </a:ext>
            </a:extLst>
          </p:cNvPr>
          <p:cNvSpPr/>
          <p:nvPr/>
        </p:nvSpPr>
        <p:spPr>
          <a:xfrm>
            <a:off x="1169251" y="5388559"/>
            <a:ext cx="1412024" cy="456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farmacista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indirizza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al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0C6CA2BC-CF6B-6CAC-9A88-CE6243137C50}"/>
              </a:ext>
            </a:extLst>
          </p:cNvPr>
          <p:cNvSpPr/>
          <p:nvPr/>
        </p:nvSpPr>
        <p:spPr>
          <a:xfrm>
            <a:off x="2806637" y="3191256"/>
            <a:ext cx="0" cy="329184"/>
          </a:xfrm>
          <a:prstGeom prst="line">
            <a:avLst/>
          </a:prstGeom>
          <a:noFill/>
          <a:ln w="12700">
            <a:solidFill>
              <a:srgbClr val="16A34A"/>
            </a:solidFill>
            <a:prstDash val="dot"/>
          </a:ln>
        </p:spPr>
      </p:sp>
      <p:pic>
        <p:nvPicPr>
          <p:cNvPr id="35" name="Image 2" descr="preencoded.png">
            <a:extLst>
              <a:ext uri="{FF2B5EF4-FFF2-40B4-BE49-F238E27FC236}">
                <a16:creationId xmlns:a16="http://schemas.microsoft.com/office/drawing/2014/main" id="{14EE680E-D1D9-3D2E-4FE6-91FEDE8FD5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3663" y="2642616"/>
            <a:ext cx="566928" cy="566928"/>
          </a:xfrm>
          <a:prstGeom prst="rect">
            <a:avLst/>
          </a:prstGeom>
        </p:spPr>
      </p:pic>
      <p:sp>
        <p:nvSpPr>
          <p:cNvPr id="37" name="Shape 14">
            <a:extLst>
              <a:ext uri="{FF2B5EF4-FFF2-40B4-BE49-F238E27FC236}">
                <a16:creationId xmlns:a16="http://schemas.microsoft.com/office/drawing/2014/main" id="{7C237790-925A-828B-FEBB-720E2E2B2CCC}"/>
              </a:ext>
            </a:extLst>
          </p:cNvPr>
          <p:cNvSpPr/>
          <p:nvPr/>
        </p:nvSpPr>
        <p:spPr>
          <a:xfrm>
            <a:off x="2623757" y="3520440"/>
            <a:ext cx="365760" cy="365760"/>
          </a:xfrm>
          <a:prstGeom prst="ellipse">
            <a:avLst/>
          </a:prstGeom>
          <a:solidFill>
            <a:srgbClr val="16A34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9" name="Text 15">
            <a:extLst>
              <a:ext uri="{FF2B5EF4-FFF2-40B4-BE49-F238E27FC236}">
                <a16:creationId xmlns:a16="http://schemas.microsoft.com/office/drawing/2014/main" id="{C0FE73D1-5410-51B5-ED70-32695297DED7}"/>
              </a:ext>
            </a:extLst>
          </p:cNvPr>
          <p:cNvSpPr/>
          <p:nvPr/>
        </p:nvSpPr>
        <p:spPr>
          <a:xfrm>
            <a:off x="2621828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3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1" name="Text 16">
            <a:extLst>
              <a:ext uri="{FF2B5EF4-FFF2-40B4-BE49-F238E27FC236}">
                <a16:creationId xmlns:a16="http://schemas.microsoft.com/office/drawing/2014/main" id="{004993C4-083C-D5F2-F670-0ECE25AA1984}"/>
              </a:ext>
            </a:extLst>
          </p:cNvPr>
          <p:cNvSpPr/>
          <p:nvPr/>
        </p:nvSpPr>
        <p:spPr>
          <a:xfrm>
            <a:off x="1957591" y="1547407"/>
            <a:ext cx="1719072" cy="199896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Proposta</a:t>
            </a:r>
            <a:r>
              <a:rPr lang="en-US" sz="1200" b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FisioSmart</a:t>
            </a:r>
            <a:r>
              <a:rPr lang="en-US" sz="1200" b="1">
                <a:solidFill>
                  <a:srgbClr val="16A34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43" name="Text 17">
            <a:extLst>
              <a:ext uri="{FF2B5EF4-FFF2-40B4-BE49-F238E27FC236}">
                <a16:creationId xmlns:a16="http://schemas.microsoft.com/office/drawing/2014/main" id="{F7569893-3183-01FD-D818-BDA4DBC59671}"/>
              </a:ext>
            </a:extLst>
          </p:cNvPr>
          <p:cNvSpPr/>
          <p:nvPr/>
        </p:nvSpPr>
        <p:spPr>
          <a:xfrm>
            <a:off x="2099323" y="1863276"/>
            <a:ext cx="1435608" cy="460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l’app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avvia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l’onboarding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5" name="Shape 18">
            <a:extLst>
              <a:ext uri="{FF2B5EF4-FFF2-40B4-BE49-F238E27FC236}">
                <a16:creationId xmlns:a16="http://schemas.microsoft.com/office/drawing/2014/main" id="{4A03B5B2-D8FC-F2D4-5EA0-1B6DFF574B3C}"/>
              </a:ext>
            </a:extLst>
          </p:cNvPr>
          <p:cNvSpPr/>
          <p:nvPr/>
        </p:nvSpPr>
        <p:spPr>
          <a:xfrm>
            <a:off x="3746411" y="3886200"/>
            <a:ext cx="0" cy="310896"/>
          </a:xfrm>
          <a:prstGeom prst="line">
            <a:avLst/>
          </a:prstGeom>
          <a:noFill/>
          <a:ln w="12700">
            <a:solidFill>
              <a:srgbClr val="65A30D"/>
            </a:solidFill>
            <a:prstDash val="dot"/>
          </a:ln>
        </p:spPr>
      </p:sp>
      <p:pic>
        <p:nvPicPr>
          <p:cNvPr id="47" name="Image 3" descr="preencoded.png">
            <a:extLst>
              <a:ext uri="{FF2B5EF4-FFF2-40B4-BE49-F238E27FC236}">
                <a16:creationId xmlns:a16="http://schemas.microsoft.com/office/drawing/2014/main" id="{8F03F5B5-F34A-3424-134F-5E5CD5C67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2947" y="4197096"/>
            <a:ext cx="566928" cy="566928"/>
          </a:xfrm>
          <a:prstGeom prst="rect">
            <a:avLst/>
          </a:prstGeom>
        </p:spPr>
      </p:pic>
      <p:sp>
        <p:nvSpPr>
          <p:cNvPr id="49" name="Shape 19">
            <a:extLst>
              <a:ext uri="{FF2B5EF4-FFF2-40B4-BE49-F238E27FC236}">
                <a16:creationId xmlns:a16="http://schemas.microsoft.com/office/drawing/2014/main" id="{ABC729CA-2ED5-9B36-E211-D467107E00E9}"/>
              </a:ext>
            </a:extLst>
          </p:cNvPr>
          <p:cNvSpPr/>
          <p:nvPr/>
        </p:nvSpPr>
        <p:spPr>
          <a:xfrm>
            <a:off x="3563531" y="3520440"/>
            <a:ext cx="365760" cy="365760"/>
          </a:xfrm>
          <a:prstGeom prst="ellipse">
            <a:avLst/>
          </a:prstGeom>
          <a:solidFill>
            <a:srgbClr val="65A30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51" name="Text 20">
            <a:extLst>
              <a:ext uri="{FF2B5EF4-FFF2-40B4-BE49-F238E27FC236}">
                <a16:creationId xmlns:a16="http://schemas.microsoft.com/office/drawing/2014/main" id="{9F00050D-2920-68E8-9FE2-A0518CC2178D}"/>
              </a:ext>
            </a:extLst>
          </p:cNvPr>
          <p:cNvSpPr/>
          <p:nvPr/>
        </p:nvSpPr>
        <p:spPr>
          <a:xfrm>
            <a:off x="3561602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4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3" name="Text 21">
            <a:extLst>
              <a:ext uri="{FF2B5EF4-FFF2-40B4-BE49-F238E27FC236}">
                <a16:creationId xmlns:a16="http://schemas.microsoft.com/office/drawing/2014/main" id="{22A408BA-6F2D-3A90-F03C-7D20B94F1621}"/>
              </a:ext>
            </a:extLst>
          </p:cNvPr>
          <p:cNvSpPr/>
          <p:nvPr/>
        </p:nvSpPr>
        <p:spPr>
          <a:xfrm>
            <a:off x="2886875" y="4968238"/>
            <a:ext cx="1719072" cy="3657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Accettazione</a:t>
            </a:r>
            <a:r>
              <a:rPr lang="en-US" sz="1200" b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200" b="1" err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r>
              <a:rPr lang="en-US" sz="1200" b="1">
                <a:solidFill>
                  <a:srgbClr val="65A30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in-app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5" name="Text 22">
            <a:extLst>
              <a:ext uri="{FF2B5EF4-FFF2-40B4-BE49-F238E27FC236}">
                <a16:creationId xmlns:a16="http://schemas.microsoft.com/office/drawing/2014/main" id="{FDD8E794-DFEB-BA4E-E3E7-8E9EF2E0FE1C}"/>
              </a:ext>
            </a:extLst>
          </p:cNvPr>
          <p:cNvSpPr/>
          <p:nvPr/>
        </p:nvSpPr>
        <p:spPr>
          <a:xfrm>
            <a:off x="2988488" y="5388559"/>
            <a:ext cx="1515846" cy="456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scarica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l’app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registra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firma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7" name="Shape 23">
            <a:extLst>
              <a:ext uri="{FF2B5EF4-FFF2-40B4-BE49-F238E27FC236}">
                <a16:creationId xmlns:a16="http://schemas.microsoft.com/office/drawing/2014/main" id="{515F56CC-D101-3AA6-ACCF-9BCEEA5EBD0C}"/>
              </a:ext>
            </a:extLst>
          </p:cNvPr>
          <p:cNvSpPr/>
          <p:nvPr/>
        </p:nvSpPr>
        <p:spPr>
          <a:xfrm>
            <a:off x="4686186" y="3191256"/>
            <a:ext cx="0" cy="329184"/>
          </a:xfrm>
          <a:prstGeom prst="line">
            <a:avLst/>
          </a:prstGeom>
          <a:noFill/>
          <a:ln w="12700">
            <a:solidFill>
              <a:srgbClr val="9333EA"/>
            </a:solidFill>
            <a:prstDash val="dot"/>
          </a:ln>
        </p:spPr>
      </p:sp>
      <p:pic>
        <p:nvPicPr>
          <p:cNvPr id="59" name="Image 4" descr="preencoded.png">
            <a:extLst>
              <a:ext uri="{FF2B5EF4-FFF2-40B4-BE49-F238E27FC236}">
                <a16:creationId xmlns:a16="http://schemas.microsoft.com/office/drawing/2014/main" id="{348A4714-24A8-2585-7097-0B87CE9B98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212" y="2642616"/>
            <a:ext cx="566928" cy="566928"/>
          </a:xfrm>
          <a:prstGeom prst="rect">
            <a:avLst/>
          </a:prstGeom>
        </p:spPr>
      </p:pic>
      <p:sp>
        <p:nvSpPr>
          <p:cNvPr id="61" name="Shape 24">
            <a:extLst>
              <a:ext uri="{FF2B5EF4-FFF2-40B4-BE49-F238E27FC236}">
                <a16:creationId xmlns:a16="http://schemas.microsoft.com/office/drawing/2014/main" id="{CB723A7D-344C-A508-EDE5-3EC9D681B49B}"/>
              </a:ext>
            </a:extLst>
          </p:cNvPr>
          <p:cNvSpPr/>
          <p:nvPr/>
        </p:nvSpPr>
        <p:spPr>
          <a:xfrm>
            <a:off x="4503306" y="3520440"/>
            <a:ext cx="365760" cy="365760"/>
          </a:xfrm>
          <a:prstGeom prst="ellipse">
            <a:avLst/>
          </a:prstGeom>
          <a:solidFill>
            <a:srgbClr val="9333EA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3" name="Text 25">
            <a:extLst>
              <a:ext uri="{FF2B5EF4-FFF2-40B4-BE49-F238E27FC236}">
                <a16:creationId xmlns:a16="http://schemas.microsoft.com/office/drawing/2014/main" id="{D4A19B15-2720-3496-E963-E5FE5D104AAD}"/>
              </a:ext>
            </a:extLst>
          </p:cNvPr>
          <p:cNvSpPr/>
          <p:nvPr/>
        </p:nvSpPr>
        <p:spPr>
          <a:xfrm>
            <a:off x="4501377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5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5" name="Text 26">
            <a:extLst>
              <a:ext uri="{FF2B5EF4-FFF2-40B4-BE49-F238E27FC236}">
                <a16:creationId xmlns:a16="http://schemas.microsoft.com/office/drawing/2014/main" id="{C3E21589-4036-6D1F-13E2-37A063E51F32}"/>
              </a:ext>
            </a:extLst>
          </p:cNvPr>
          <p:cNvSpPr/>
          <p:nvPr/>
        </p:nvSpPr>
        <p:spPr>
          <a:xfrm>
            <a:off x="3837140" y="1556552"/>
            <a:ext cx="1719072" cy="181607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Compilazione</a:t>
            </a:r>
            <a:r>
              <a:rPr lang="en-US" sz="1200" b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200" b="1">
                <a:solidFill>
                  <a:srgbClr val="9333EA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67" name="Text 27">
            <a:extLst>
              <a:ext uri="{FF2B5EF4-FFF2-40B4-BE49-F238E27FC236}">
                <a16:creationId xmlns:a16="http://schemas.microsoft.com/office/drawing/2014/main" id="{9304084A-16C2-2B95-6A01-103FF04ED892}"/>
              </a:ext>
            </a:extLst>
          </p:cNvPr>
          <p:cNvSpPr/>
          <p:nvPr/>
        </p:nvSpPr>
        <p:spPr>
          <a:xfrm>
            <a:off x="3785919" y="1863276"/>
            <a:ext cx="1828587" cy="7050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fisioterapista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Anamnesi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dati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socio-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sanitari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,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assicura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che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compili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69" name="Shape 28">
            <a:extLst>
              <a:ext uri="{FF2B5EF4-FFF2-40B4-BE49-F238E27FC236}">
                <a16:creationId xmlns:a16="http://schemas.microsoft.com/office/drawing/2014/main" id="{C3EC9202-B93B-4512-F2D3-9CD3171A0962}"/>
              </a:ext>
            </a:extLst>
          </p:cNvPr>
          <p:cNvSpPr/>
          <p:nvPr/>
        </p:nvSpPr>
        <p:spPr>
          <a:xfrm>
            <a:off x="5625960" y="3886200"/>
            <a:ext cx="0" cy="310896"/>
          </a:xfrm>
          <a:prstGeom prst="line">
            <a:avLst/>
          </a:prstGeom>
          <a:noFill/>
          <a:ln w="12700">
            <a:solidFill>
              <a:srgbClr val="C026D3"/>
            </a:solidFill>
            <a:prstDash val="dot"/>
          </a:ln>
        </p:spPr>
      </p:sp>
      <p:pic>
        <p:nvPicPr>
          <p:cNvPr id="71" name="Image 5" descr="preencoded.png">
            <a:extLst>
              <a:ext uri="{FF2B5EF4-FFF2-40B4-BE49-F238E27FC236}">
                <a16:creationId xmlns:a16="http://schemas.microsoft.com/office/drawing/2014/main" id="{7162E851-EBA3-B652-1154-898BB30757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2496" y="4197096"/>
            <a:ext cx="566928" cy="566928"/>
          </a:xfrm>
          <a:prstGeom prst="rect">
            <a:avLst/>
          </a:prstGeom>
        </p:spPr>
      </p:pic>
      <p:sp>
        <p:nvSpPr>
          <p:cNvPr id="73" name="Shape 29">
            <a:extLst>
              <a:ext uri="{FF2B5EF4-FFF2-40B4-BE49-F238E27FC236}">
                <a16:creationId xmlns:a16="http://schemas.microsoft.com/office/drawing/2014/main" id="{D4952EEF-1A9D-22C0-D8AD-CD789536B0BA}"/>
              </a:ext>
            </a:extLst>
          </p:cNvPr>
          <p:cNvSpPr/>
          <p:nvPr/>
        </p:nvSpPr>
        <p:spPr>
          <a:xfrm>
            <a:off x="5443080" y="3520440"/>
            <a:ext cx="365760" cy="365760"/>
          </a:xfrm>
          <a:prstGeom prst="ellipse">
            <a:avLst/>
          </a:prstGeom>
          <a:solidFill>
            <a:srgbClr val="C026D3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5AF76E0D-85C2-FFFC-70CE-F659B4B3209F}"/>
              </a:ext>
            </a:extLst>
          </p:cNvPr>
          <p:cNvSpPr/>
          <p:nvPr/>
        </p:nvSpPr>
        <p:spPr>
          <a:xfrm>
            <a:off x="5441151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6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7" name="Text 31">
            <a:extLst>
              <a:ext uri="{FF2B5EF4-FFF2-40B4-BE49-F238E27FC236}">
                <a16:creationId xmlns:a16="http://schemas.microsoft.com/office/drawing/2014/main" id="{05CC3248-B678-73FC-EB7B-5E7527F1241B}"/>
              </a:ext>
            </a:extLst>
          </p:cNvPr>
          <p:cNvSpPr/>
          <p:nvPr/>
        </p:nvSpPr>
        <p:spPr>
          <a:xfrm>
            <a:off x="4664846" y="4979668"/>
            <a:ext cx="1864194" cy="3428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Valutazione</a:t>
            </a:r>
            <a:r>
              <a:rPr lang="en-US" sz="1200" b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funzionale</a:t>
            </a:r>
            <a:r>
              <a:rPr lang="en-US" sz="1200" b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in </a:t>
            </a:r>
            <a:r>
              <a:rPr lang="en-US" sz="1200" b="1" err="1">
                <a:solidFill>
                  <a:srgbClr val="C026D3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presenza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9" name="Text 32">
            <a:extLst>
              <a:ext uri="{FF2B5EF4-FFF2-40B4-BE49-F238E27FC236}">
                <a16:creationId xmlns:a16="http://schemas.microsoft.com/office/drawing/2014/main" id="{E3C9B9F8-988E-75FF-07F4-36EA7C137B15}"/>
              </a:ext>
            </a:extLst>
          </p:cNvPr>
          <p:cNvSpPr/>
          <p:nvPr/>
        </p:nvSpPr>
        <p:spPr>
          <a:xfrm>
            <a:off x="4868037" y="5388559"/>
            <a:ext cx="1515847" cy="7448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Sulla base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risultati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sulla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, in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caso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di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eligibilità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fornisce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SCONTO OFI</a:t>
            </a:r>
          </a:p>
        </p:txBody>
      </p:sp>
      <p:sp>
        <p:nvSpPr>
          <p:cNvPr id="81" name="Shape 33">
            <a:extLst>
              <a:ext uri="{FF2B5EF4-FFF2-40B4-BE49-F238E27FC236}">
                <a16:creationId xmlns:a16="http://schemas.microsoft.com/office/drawing/2014/main" id="{00960104-786E-FB02-57E6-C707930260D7}"/>
              </a:ext>
            </a:extLst>
          </p:cNvPr>
          <p:cNvSpPr/>
          <p:nvPr/>
        </p:nvSpPr>
        <p:spPr>
          <a:xfrm>
            <a:off x="6565735" y="3191256"/>
            <a:ext cx="0" cy="329184"/>
          </a:xfrm>
          <a:prstGeom prst="line">
            <a:avLst/>
          </a:prstGeom>
          <a:noFill/>
          <a:ln w="12700">
            <a:solidFill>
              <a:srgbClr val="DC2626"/>
            </a:solidFill>
            <a:prstDash val="dot"/>
          </a:ln>
        </p:spPr>
      </p:sp>
      <p:pic>
        <p:nvPicPr>
          <p:cNvPr id="83" name="Image 6" descr="preencoded.png">
            <a:extLst>
              <a:ext uri="{FF2B5EF4-FFF2-40B4-BE49-F238E27FC236}">
                <a16:creationId xmlns:a16="http://schemas.microsoft.com/office/drawing/2014/main" id="{6A636369-C3B5-585D-D0C8-43526C6FE44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2761" y="2642616"/>
            <a:ext cx="566928" cy="566928"/>
          </a:xfrm>
          <a:prstGeom prst="rect">
            <a:avLst/>
          </a:prstGeom>
        </p:spPr>
      </p:pic>
      <p:sp>
        <p:nvSpPr>
          <p:cNvPr id="85" name="Shape 34">
            <a:extLst>
              <a:ext uri="{FF2B5EF4-FFF2-40B4-BE49-F238E27FC236}">
                <a16:creationId xmlns:a16="http://schemas.microsoft.com/office/drawing/2014/main" id="{3F2155D4-3F24-9E0F-C13A-C883520AC486}"/>
              </a:ext>
            </a:extLst>
          </p:cNvPr>
          <p:cNvSpPr/>
          <p:nvPr/>
        </p:nvSpPr>
        <p:spPr>
          <a:xfrm>
            <a:off x="6382855" y="3520440"/>
            <a:ext cx="365760" cy="365760"/>
          </a:xfrm>
          <a:prstGeom prst="ellipse">
            <a:avLst/>
          </a:prstGeom>
          <a:solidFill>
            <a:srgbClr val="DC2626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7" name="Text 35">
            <a:extLst>
              <a:ext uri="{FF2B5EF4-FFF2-40B4-BE49-F238E27FC236}">
                <a16:creationId xmlns:a16="http://schemas.microsoft.com/office/drawing/2014/main" id="{A45CDF0B-0DB5-86E9-0AC6-8CEC8AA0AB8A}"/>
              </a:ext>
            </a:extLst>
          </p:cNvPr>
          <p:cNvSpPr/>
          <p:nvPr/>
        </p:nvSpPr>
        <p:spPr>
          <a:xfrm>
            <a:off x="6380926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7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9" name="Text 36">
            <a:extLst>
              <a:ext uri="{FF2B5EF4-FFF2-40B4-BE49-F238E27FC236}">
                <a16:creationId xmlns:a16="http://schemas.microsoft.com/office/drawing/2014/main" id="{93EB5A84-1E66-A658-7B9F-4BEF5544DCA0}"/>
              </a:ext>
            </a:extLst>
          </p:cNvPr>
          <p:cNvSpPr/>
          <p:nvPr/>
        </p:nvSpPr>
        <p:spPr>
          <a:xfrm>
            <a:off x="5716689" y="1547408"/>
            <a:ext cx="1719072" cy="19989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Piano </a:t>
            </a:r>
            <a:r>
              <a:rPr lang="en-US" sz="1200" b="1" err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terapeutico</a:t>
            </a:r>
            <a:r>
              <a:rPr lang="en-US" sz="1200" b="1">
                <a:solidFill>
                  <a:srgbClr val="DC2626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91" name="Text 37">
            <a:extLst>
              <a:ext uri="{FF2B5EF4-FFF2-40B4-BE49-F238E27FC236}">
                <a16:creationId xmlns:a16="http://schemas.microsoft.com/office/drawing/2014/main" id="{7EA5872F-B12A-E011-FFB7-DDF97E441AAD}"/>
              </a:ext>
            </a:extLst>
          </p:cNvPr>
          <p:cNvSpPr/>
          <p:nvPr/>
        </p:nvSpPr>
        <p:spPr>
          <a:xfrm>
            <a:off x="5879102" y="1863276"/>
            <a:ext cx="1394246" cy="4312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Piano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preconfigurato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al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3" name="Shape 38">
            <a:extLst>
              <a:ext uri="{FF2B5EF4-FFF2-40B4-BE49-F238E27FC236}">
                <a16:creationId xmlns:a16="http://schemas.microsoft.com/office/drawing/2014/main" id="{5C69D3B5-868F-0F65-24FC-DF89312718B9}"/>
              </a:ext>
            </a:extLst>
          </p:cNvPr>
          <p:cNvSpPr/>
          <p:nvPr/>
        </p:nvSpPr>
        <p:spPr>
          <a:xfrm>
            <a:off x="7505509" y="3886200"/>
            <a:ext cx="0" cy="310896"/>
          </a:xfrm>
          <a:prstGeom prst="line">
            <a:avLst/>
          </a:prstGeom>
          <a:noFill/>
          <a:ln w="12700">
            <a:solidFill>
              <a:srgbClr val="EA580C"/>
            </a:solidFill>
            <a:prstDash val="dot"/>
          </a:ln>
        </p:spPr>
      </p:sp>
      <p:pic>
        <p:nvPicPr>
          <p:cNvPr id="95" name="Image 7" descr="preencoded.png">
            <a:extLst>
              <a:ext uri="{FF2B5EF4-FFF2-40B4-BE49-F238E27FC236}">
                <a16:creationId xmlns:a16="http://schemas.microsoft.com/office/drawing/2014/main" id="{71CF96F4-17A9-E886-4C4B-430452A9AF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22046" y="4197096"/>
            <a:ext cx="566928" cy="566928"/>
          </a:xfrm>
          <a:prstGeom prst="rect">
            <a:avLst/>
          </a:prstGeom>
        </p:spPr>
      </p:pic>
      <p:sp>
        <p:nvSpPr>
          <p:cNvPr id="97" name="Shape 39">
            <a:extLst>
              <a:ext uri="{FF2B5EF4-FFF2-40B4-BE49-F238E27FC236}">
                <a16:creationId xmlns:a16="http://schemas.microsoft.com/office/drawing/2014/main" id="{CFF2E4AC-8FE5-7662-1A43-70B6FC10C3D2}"/>
              </a:ext>
            </a:extLst>
          </p:cNvPr>
          <p:cNvSpPr/>
          <p:nvPr/>
        </p:nvSpPr>
        <p:spPr>
          <a:xfrm>
            <a:off x="7322630" y="3520440"/>
            <a:ext cx="365760" cy="365760"/>
          </a:xfrm>
          <a:prstGeom prst="ellipse">
            <a:avLst/>
          </a:prstGeom>
          <a:solidFill>
            <a:srgbClr val="EA580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9" name="Text 40">
            <a:extLst>
              <a:ext uri="{FF2B5EF4-FFF2-40B4-BE49-F238E27FC236}">
                <a16:creationId xmlns:a16="http://schemas.microsoft.com/office/drawing/2014/main" id="{2816EAA3-62B9-DC1D-868F-5DA9357C5C6A}"/>
              </a:ext>
            </a:extLst>
          </p:cNvPr>
          <p:cNvSpPr/>
          <p:nvPr/>
        </p:nvSpPr>
        <p:spPr>
          <a:xfrm>
            <a:off x="7320701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8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01" name="Text 41">
            <a:extLst>
              <a:ext uri="{FF2B5EF4-FFF2-40B4-BE49-F238E27FC236}">
                <a16:creationId xmlns:a16="http://schemas.microsoft.com/office/drawing/2014/main" id="{05DDDCB0-4B4B-3528-633E-0FA1F48704F8}"/>
              </a:ext>
            </a:extLst>
          </p:cNvPr>
          <p:cNvSpPr/>
          <p:nvPr/>
        </p:nvSpPr>
        <p:spPr>
          <a:xfrm>
            <a:off x="6645974" y="5059677"/>
            <a:ext cx="17190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Utilizzo</a:t>
            </a:r>
            <a:r>
              <a:rPr lang="en-US" sz="1200" b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dell’app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3" name="Text 42">
            <a:extLst>
              <a:ext uri="{FF2B5EF4-FFF2-40B4-BE49-F238E27FC236}">
                <a16:creationId xmlns:a16="http://schemas.microsoft.com/office/drawing/2014/main" id="{886D1EE2-CE10-084D-23A6-3BE91E418AF2}"/>
              </a:ext>
            </a:extLst>
          </p:cNvPr>
          <p:cNvSpPr/>
          <p:nvPr/>
        </p:nvSpPr>
        <p:spPr>
          <a:xfrm>
            <a:off x="6837712" y="5388559"/>
            <a:ext cx="1335596" cy="348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segue la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05" name="Shape 43">
            <a:extLst>
              <a:ext uri="{FF2B5EF4-FFF2-40B4-BE49-F238E27FC236}">
                <a16:creationId xmlns:a16="http://schemas.microsoft.com/office/drawing/2014/main" id="{D6CFD504-23DD-A806-E2F4-83EBB9F2DAB6}"/>
              </a:ext>
            </a:extLst>
          </p:cNvPr>
          <p:cNvSpPr/>
          <p:nvPr/>
        </p:nvSpPr>
        <p:spPr>
          <a:xfrm>
            <a:off x="8445284" y="3191256"/>
            <a:ext cx="0" cy="329184"/>
          </a:xfrm>
          <a:prstGeom prst="line">
            <a:avLst/>
          </a:prstGeom>
          <a:noFill/>
          <a:ln w="12700">
            <a:solidFill>
              <a:srgbClr val="D97706"/>
            </a:solidFill>
            <a:prstDash val="dot"/>
          </a:ln>
        </p:spPr>
      </p:sp>
      <p:sp>
        <p:nvSpPr>
          <p:cNvPr id="113" name="Text 46">
            <a:extLst>
              <a:ext uri="{FF2B5EF4-FFF2-40B4-BE49-F238E27FC236}">
                <a16:creationId xmlns:a16="http://schemas.microsoft.com/office/drawing/2014/main" id="{9970166C-9398-EDB8-B704-54F3833EAB3E}"/>
              </a:ext>
            </a:extLst>
          </p:cNvPr>
          <p:cNvSpPr/>
          <p:nvPr/>
        </p:nvSpPr>
        <p:spPr>
          <a:xfrm>
            <a:off x="7596238" y="1468828"/>
            <a:ext cx="1719072" cy="35705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/>
            <a:r>
              <a:rPr lang="en-US" sz="1200" b="1">
                <a:solidFill>
                  <a:srgbClr val="0891B2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Follow-up T1 — 4settimane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15" name="Text 47">
            <a:extLst>
              <a:ext uri="{FF2B5EF4-FFF2-40B4-BE49-F238E27FC236}">
                <a16:creationId xmlns:a16="http://schemas.microsoft.com/office/drawing/2014/main" id="{100FDEC8-31B6-4CBA-F64E-C41285E97752}"/>
              </a:ext>
            </a:extLst>
          </p:cNvPr>
          <p:cNvSpPr/>
          <p:nvPr/>
        </p:nvSpPr>
        <p:spPr>
          <a:xfrm>
            <a:off x="7758651" y="1863276"/>
            <a:ext cx="1394246" cy="469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3 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</a:p>
          <a:p>
            <a:pPr algn="ctr"/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obbligatori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</a:t>
            </a:r>
          </a:p>
          <a:p>
            <a:pPr algn="ctr"/>
            <a:r>
              <a:rPr lang="en-US" sz="1000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e </a:t>
            </a:r>
            <a:r>
              <a:rPr lang="en-US" sz="1000" err="1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nuova</a:t>
            </a:r>
            <a:r>
              <a:rPr lang="en-US" sz="1000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1000" err="1">
                <a:solidFill>
                  <a:srgbClr val="00516F"/>
                </a:solidFill>
                <a:latin typeface="Poppins"/>
                <a:ea typeface="Calibri"/>
                <a:cs typeface="Poppins"/>
              </a:rPr>
              <a:t>valutazione</a:t>
            </a:r>
            <a:endParaRPr lang="en-US" sz="1000" err="1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  <a:p>
            <a:pPr algn="ctr">
              <a:lnSpc>
                <a:spcPct val="95000"/>
              </a:lnSpc>
            </a:pP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17" name="Shape 48">
            <a:extLst>
              <a:ext uri="{FF2B5EF4-FFF2-40B4-BE49-F238E27FC236}">
                <a16:creationId xmlns:a16="http://schemas.microsoft.com/office/drawing/2014/main" id="{427DDEAF-55E0-A3EE-4F87-D4AC94A84875}"/>
              </a:ext>
            </a:extLst>
          </p:cNvPr>
          <p:cNvSpPr/>
          <p:nvPr/>
        </p:nvSpPr>
        <p:spPr>
          <a:xfrm>
            <a:off x="9385059" y="3886200"/>
            <a:ext cx="0" cy="310896"/>
          </a:xfrm>
          <a:prstGeom prst="line">
            <a:avLst/>
          </a:prstGeom>
          <a:noFill/>
          <a:ln w="12700">
            <a:solidFill>
              <a:srgbClr val="0891B2"/>
            </a:solidFill>
            <a:prstDash val="dot"/>
          </a:ln>
        </p:spPr>
      </p:sp>
      <p:sp>
        <p:nvSpPr>
          <p:cNvPr id="129" name="Shape 53">
            <a:extLst>
              <a:ext uri="{FF2B5EF4-FFF2-40B4-BE49-F238E27FC236}">
                <a16:creationId xmlns:a16="http://schemas.microsoft.com/office/drawing/2014/main" id="{355D0187-8F35-3F00-F39A-045746B733A1}"/>
              </a:ext>
            </a:extLst>
          </p:cNvPr>
          <p:cNvSpPr/>
          <p:nvPr/>
        </p:nvSpPr>
        <p:spPr>
          <a:xfrm>
            <a:off x="10324833" y="3191256"/>
            <a:ext cx="0" cy="329184"/>
          </a:xfrm>
          <a:prstGeom prst="line">
            <a:avLst/>
          </a:prstGeom>
          <a:noFill/>
          <a:ln w="12700">
            <a:solidFill>
              <a:srgbClr val="BE185D"/>
            </a:solidFill>
            <a:prstDash val="dot"/>
          </a:ln>
        </p:spPr>
      </p:sp>
      <p:pic>
        <p:nvPicPr>
          <p:cNvPr id="131" name="Image 10" descr="preencoded.png">
            <a:extLst>
              <a:ext uri="{FF2B5EF4-FFF2-40B4-BE49-F238E27FC236}">
                <a16:creationId xmlns:a16="http://schemas.microsoft.com/office/drawing/2014/main" id="{30893F9D-655C-DA4C-037D-24F4195C2B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51859" y="2642616"/>
            <a:ext cx="566928" cy="566928"/>
          </a:xfrm>
          <a:prstGeom prst="rect">
            <a:avLst/>
          </a:prstGeom>
        </p:spPr>
      </p:pic>
      <p:sp>
        <p:nvSpPr>
          <p:cNvPr id="133" name="Shape 54">
            <a:extLst>
              <a:ext uri="{FF2B5EF4-FFF2-40B4-BE49-F238E27FC236}">
                <a16:creationId xmlns:a16="http://schemas.microsoft.com/office/drawing/2014/main" id="{E8DE335B-5B5B-926F-311D-0E0CDD17C183}"/>
              </a:ext>
            </a:extLst>
          </p:cNvPr>
          <p:cNvSpPr/>
          <p:nvPr/>
        </p:nvSpPr>
        <p:spPr>
          <a:xfrm>
            <a:off x="10141953" y="3520440"/>
            <a:ext cx="365760" cy="365760"/>
          </a:xfrm>
          <a:prstGeom prst="ellipse">
            <a:avLst/>
          </a:prstGeom>
          <a:solidFill>
            <a:srgbClr val="BE185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35" name="Text 55">
            <a:extLst>
              <a:ext uri="{FF2B5EF4-FFF2-40B4-BE49-F238E27FC236}">
                <a16:creationId xmlns:a16="http://schemas.microsoft.com/office/drawing/2014/main" id="{13DE1236-ED46-C773-A922-94D68658CFB5}"/>
              </a:ext>
            </a:extLst>
          </p:cNvPr>
          <p:cNvSpPr/>
          <p:nvPr/>
        </p:nvSpPr>
        <p:spPr>
          <a:xfrm>
            <a:off x="10140024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11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7" name="Text 56">
            <a:extLst>
              <a:ext uri="{FF2B5EF4-FFF2-40B4-BE49-F238E27FC236}">
                <a16:creationId xmlns:a16="http://schemas.microsoft.com/office/drawing/2014/main" id="{E79D1BBA-4716-D9BE-EFBF-FEF3DA519AA8}"/>
              </a:ext>
            </a:extLst>
          </p:cNvPr>
          <p:cNvSpPr/>
          <p:nvPr/>
        </p:nvSpPr>
        <p:spPr>
          <a:xfrm>
            <a:off x="9475787" y="1468829"/>
            <a:ext cx="1719072" cy="35705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200" b="1">
                <a:solidFill>
                  <a:srgbClr val="BE185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T2 — 12 </a:t>
            </a:r>
            <a:r>
              <a:rPr lang="en-US" sz="1200" b="1" err="1">
                <a:solidFill>
                  <a:srgbClr val="BE185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settimane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9" name="Text 57">
            <a:extLst>
              <a:ext uri="{FF2B5EF4-FFF2-40B4-BE49-F238E27FC236}">
                <a16:creationId xmlns:a16="http://schemas.microsoft.com/office/drawing/2014/main" id="{4D3126D9-F375-2B95-7641-B5C8D9D32438}"/>
              </a:ext>
            </a:extLst>
          </p:cNvPr>
          <p:cNvSpPr/>
          <p:nvPr/>
        </p:nvSpPr>
        <p:spPr>
          <a:xfrm>
            <a:off x="9731440" y="1863275"/>
            <a:ext cx="1207767" cy="4209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finale, 3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valutazione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finale</a:t>
            </a:r>
          </a:p>
        </p:txBody>
      </p:sp>
      <p:sp>
        <p:nvSpPr>
          <p:cNvPr id="141" name="Shape 58">
            <a:extLst>
              <a:ext uri="{FF2B5EF4-FFF2-40B4-BE49-F238E27FC236}">
                <a16:creationId xmlns:a16="http://schemas.microsoft.com/office/drawing/2014/main" id="{399E63B9-A611-8E8E-0A64-62E72B147E3C}"/>
              </a:ext>
            </a:extLst>
          </p:cNvPr>
          <p:cNvSpPr/>
          <p:nvPr/>
        </p:nvSpPr>
        <p:spPr>
          <a:xfrm>
            <a:off x="11264608" y="3886200"/>
            <a:ext cx="0" cy="310896"/>
          </a:xfrm>
          <a:prstGeom prst="line">
            <a:avLst/>
          </a:prstGeom>
          <a:noFill/>
          <a:ln w="12700">
            <a:solidFill>
              <a:srgbClr val="7C3AED"/>
            </a:solidFill>
            <a:prstDash val="dot"/>
          </a:ln>
        </p:spPr>
      </p:sp>
      <p:pic>
        <p:nvPicPr>
          <p:cNvPr id="143" name="Image 11" descr="preencoded.png">
            <a:extLst>
              <a:ext uri="{FF2B5EF4-FFF2-40B4-BE49-F238E27FC236}">
                <a16:creationId xmlns:a16="http://schemas.microsoft.com/office/drawing/2014/main" id="{53D11746-E04E-9E33-3439-981EFAE975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81144" y="4197096"/>
            <a:ext cx="566928" cy="566928"/>
          </a:xfrm>
          <a:prstGeom prst="rect">
            <a:avLst/>
          </a:prstGeom>
        </p:spPr>
      </p:pic>
      <p:sp>
        <p:nvSpPr>
          <p:cNvPr id="145" name="Shape 59">
            <a:extLst>
              <a:ext uri="{FF2B5EF4-FFF2-40B4-BE49-F238E27FC236}">
                <a16:creationId xmlns:a16="http://schemas.microsoft.com/office/drawing/2014/main" id="{DC5BFF6B-3DD8-BF2C-58EA-434D78C5239F}"/>
              </a:ext>
            </a:extLst>
          </p:cNvPr>
          <p:cNvSpPr/>
          <p:nvPr/>
        </p:nvSpPr>
        <p:spPr>
          <a:xfrm>
            <a:off x="11081728" y="3520440"/>
            <a:ext cx="365760" cy="365760"/>
          </a:xfrm>
          <a:prstGeom prst="ellipse">
            <a:avLst/>
          </a:prstGeom>
          <a:solidFill>
            <a:srgbClr val="7C3AED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47" name="Text 60">
            <a:extLst>
              <a:ext uri="{FF2B5EF4-FFF2-40B4-BE49-F238E27FC236}">
                <a16:creationId xmlns:a16="http://schemas.microsoft.com/office/drawing/2014/main" id="{3CAF6B39-0E2C-99C5-7E2F-6167B524F90B}"/>
              </a:ext>
            </a:extLst>
          </p:cNvPr>
          <p:cNvSpPr/>
          <p:nvPr/>
        </p:nvSpPr>
        <p:spPr>
          <a:xfrm>
            <a:off x="11079799" y="351851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12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9" name="Text 61">
            <a:extLst>
              <a:ext uri="{FF2B5EF4-FFF2-40B4-BE49-F238E27FC236}">
                <a16:creationId xmlns:a16="http://schemas.microsoft.com/office/drawing/2014/main" id="{E6394391-54A7-E135-4DA8-0D820B7DEF3D}"/>
              </a:ext>
            </a:extLst>
          </p:cNvPr>
          <p:cNvSpPr/>
          <p:nvPr/>
        </p:nvSpPr>
        <p:spPr>
          <a:xfrm>
            <a:off x="10405072" y="4968239"/>
            <a:ext cx="1719072" cy="3657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Dashboard web e </a:t>
            </a:r>
            <a:r>
              <a:rPr lang="en-US" sz="1200" b="1" err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modifica</a:t>
            </a:r>
            <a:r>
              <a:rPr lang="en-US" sz="1200" b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7C3AED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scheda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1" name="Text 62">
            <a:extLst>
              <a:ext uri="{FF2B5EF4-FFF2-40B4-BE49-F238E27FC236}">
                <a16:creationId xmlns:a16="http://schemas.microsoft.com/office/drawing/2014/main" id="{DAAC5A76-A010-5FFA-391E-EF23FC07EB69}"/>
              </a:ext>
            </a:extLst>
          </p:cNvPr>
          <p:cNvSpPr/>
          <p:nvPr/>
        </p:nvSpPr>
        <p:spPr>
          <a:xfrm>
            <a:off x="10565111" y="5388559"/>
            <a:ext cx="13989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Monitoraggio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progressi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e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adattamento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del piano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" name="Image 9" descr="preencoded.png">
            <a:extLst>
              <a:ext uri="{FF2B5EF4-FFF2-40B4-BE49-F238E27FC236}">
                <a16:creationId xmlns:a16="http://schemas.microsoft.com/office/drawing/2014/main" id="{4633205C-02A8-43F3-ECB8-28FFB0387D4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2310" y="2619933"/>
            <a:ext cx="566928" cy="566928"/>
          </a:xfrm>
          <a:prstGeom prst="rect">
            <a:avLst/>
          </a:prstGeom>
        </p:spPr>
      </p:pic>
      <p:sp>
        <p:nvSpPr>
          <p:cNvPr id="4" name="Shape 49">
            <a:extLst>
              <a:ext uri="{FF2B5EF4-FFF2-40B4-BE49-F238E27FC236}">
                <a16:creationId xmlns:a16="http://schemas.microsoft.com/office/drawing/2014/main" id="{8858ED5F-20DF-413F-2C7C-BA44E0005D2F}"/>
              </a:ext>
            </a:extLst>
          </p:cNvPr>
          <p:cNvSpPr/>
          <p:nvPr/>
        </p:nvSpPr>
        <p:spPr>
          <a:xfrm>
            <a:off x="8262969" y="3511579"/>
            <a:ext cx="365760" cy="365760"/>
          </a:xfrm>
          <a:prstGeom prst="ellipse">
            <a:avLst/>
          </a:prstGeom>
          <a:solidFill>
            <a:srgbClr val="0891B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36B450B-584E-0734-63BC-0CA21D743E7F}"/>
              </a:ext>
            </a:extLst>
          </p:cNvPr>
          <p:cNvSpPr txBox="1"/>
          <p:nvPr/>
        </p:nvSpPr>
        <p:spPr>
          <a:xfrm>
            <a:off x="8311116" y="3561907"/>
            <a:ext cx="35441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</a:t>
            </a:r>
            <a:endParaRPr lang="it-IT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age 7" descr="preencoded.png">
            <a:extLst>
              <a:ext uri="{FF2B5EF4-FFF2-40B4-BE49-F238E27FC236}">
                <a16:creationId xmlns:a16="http://schemas.microsoft.com/office/drawing/2014/main" id="{B569BCA0-9952-4867-09B1-DE4930E834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09325" y="4214816"/>
            <a:ext cx="566928" cy="566928"/>
          </a:xfrm>
          <a:prstGeom prst="rect">
            <a:avLst/>
          </a:prstGeom>
        </p:spPr>
      </p:pic>
      <p:sp>
        <p:nvSpPr>
          <p:cNvPr id="5" name="Text 40">
            <a:extLst>
              <a:ext uri="{FF2B5EF4-FFF2-40B4-BE49-F238E27FC236}">
                <a16:creationId xmlns:a16="http://schemas.microsoft.com/office/drawing/2014/main" id="{8F64464E-2E05-DAB7-DA8E-E293F75ECE5B}"/>
              </a:ext>
            </a:extLst>
          </p:cNvPr>
          <p:cNvSpPr/>
          <p:nvPr/>
        </p:nvSpPr>
        <p:spPr>
          <a:xfrm>
            <a:off x="9207980" y="353623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8</a:t>
            </a:r>
            <a:endParaRPr lang="en-US" sz="1200">
              <a:solidFill>
                <a:srgbClr val="000000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6" name="Text 41">
            <a:extLst>
              <a:ext uri="{FF2B5EF4-FFF2-40B4-BE49-F238E27FC236}">
                <a16:creationId xmlns:a16="http://schemas.microsoft.com/office/drawing/2014/main" id="{55D79E53-7EFE-9B56-2D8C-D58C49799647}"/>
              </a:ext>
            </a:extLst>
          </p:cNvPr>
          <p:cNvSpPr/>
          <p:nvPr/>
        </p:nvSpPr>
        <p:spPr>
          <a:xfrm>
            <a:off x="8533253" y="5046387"/>
            <a:ext cx="1719072" cy="2094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Utilizzo</a:t>
            </a:r>
            <a:r>
              <a:rPr lang="en-US" sz="1200" b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200" b="1" err="1">
                <a:solidFill>
                  <a:srgbClr val="EA580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dell’app</a:t>
            </a:r>
            <a:endParaRPr lang="en-US" sz="1200" err="1"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8" name="Text 42">
            <a:extLst>
              <a:ext uri="{FF2B5EF4-FFF2-40B4-BE49-F238E27FC236}">
                <a16:creationId xmlns:a16="http://schemas.microsoft.com/office/drawing/2014/main" id="{D546FAE5-AAC1-3CDF-C342-E16293A6D093}"/>
              </a:ext>
            </a:extLst>
          </p:cNvPr>
          <p:cNvSpPr/>
          <p:nvPr/>
        </p:nvSpPr>
        <p:spPr>
          <a:xfrm>
            <a:off x="8634866" y="5388559"/>
            <a:ext cx="1515847" cy="4383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95000"/>
              </a:lnSpc>
            </a:pP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Il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paziente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prosegue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con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l'utilizzo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della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scheda</a:t>
            </a:r>
            <a:r>
              <a:rPr lang="en-US" sz="100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 </a:t>
            </a:r>
            <a:r>
              <a:rPr lang="en-US" sz="100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assegnata</a:t>
            </a:r>
            <a:endParaRPr lang="en-US" sz="1000">
              <a:solidFill>
                <a:srgbClr val="00516F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6" name="Shape 39">
            <a:extLst>
              <a:ext uri="{FF2B5EF4-FFF2-40B4-BE49-F238E27FC236}">
                <a16:creationId xmlns:a16="http://schemas.microsoft.com/office/drawing/2014/main" id="{5DAA3745-B408-C57F-2C32-42F62326054F}"/>
              </a:ext>
            </a:extLst>
          </p:cNvPr>
          <p:cNvSpPr/>
          <p:nvPr/>
        </p:nvSpPr>
        <p:spPr>
          <a:xfrm>
            <a:off x="9192188" y="3511579"/>
            <a:ext cx="365760" cy="365760"/>
          </a:xfrm>
          <a:prstGeom prst="ellipse">
            <a:avLst/>
          </a:prstGeom>
          <a:solidFill>
            <a:srgbClr val="EA580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CD45B61-87CB-A8D6-9719-843CAC89A2CB}"/>
              </a:ext>
            </a:extLst>
          </p:cNvPr>
          <p:cNvSpPr txBox="1"/>
          <p:nvPr/>
        </p:nvSpPr>
        <p:spPr>
          <a:xfrm>
            <a:off x="9223745" y="3544188"/>
            <a:ext cx="35441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10</a:t>
            </a: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8E73FCCF-24B9-0CC6-2574-60ED91A313A3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FLUSSO DI INGAGGIO</a:t>
            </a:r>
          </a:p>
        </p:txBody>
      </p:sp>
    </p:spTree>
    <p:extLst>
      <p:ext uri="{BB962C8B-B14F-4D97-AF65-F5344CB8AC3E}">
        <p14:creationId xmlns:p14="http://schemas.microsoft.com/office/powerpoint/2010/main" val="7700426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3E4C2E-25EA-7B5B-2C86-D771B1845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34">
            <a:extLst>
              <a:ext uri="{FF2B5EF4-FFF2-40B4-BE49-F238E27FC236}">
                <a16:creationId xmlns:a16="http://schemas.microsoft.com/office/drawing/2014/main" id="{36A435C5-7ED9-EDCA-9F01-36C7A405070D}"/>
              </a:ext>
            </a:extLst>
          </p:cNvPr>
          <p:cNvSpPr/>
          <p:nvPr/>
        </p:nvSpPr>
        <p:spPr>
          <a:xfrm>
            <a:off x="6537960" y="1810512"/>
            <a:ext cx="0" cy="1316736"/>
          </a:xfrm>
          <a:prstGeom prst="line">
            <a:avLst/>
          </a:prstGeom>
          <a:noFill/>
          <a:ln w="31750">
            <a:solidFill>
              <a:srgbClr val="EFA98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64" name="Shape 35">
            <a:extLst>
              <a:ext uri="{FF2B5EF4-FFF2-40B4-BE49-F238E27FC236}">
                <a16:creationId xmlns:a16="http://schemas.microsoft.com/office/drawing/2014/main" id="{34BA30B7-C437-3051-262D-210AD00DDDFB}"/>
              </a:ext>
            </a:extLst>
          </p:cNvPr>
          <p:cNvSpPr/>
          <p:nvPr/>
        </p:nvSpPr>
        <p:spPr>
          <a:xfrm>
            <a:off x="6537960" y="4407408"/>
            <a:ext cx="0" cy="1316736"/>
          </a:xfrm>
          <a:prstGeom prst="line">
            <a:avLst/>
          </a:prstGeom>
          <a:noFill/>
          <a:ln w="31750">
            <a:solidFill>
              <a:srgbClr val="EFA98E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4" name="Shape 7">
            <a:extLst>
              <a:ext uri="{FF2B5EF4-FFF2-40B4-BE49-F238E27FC236}">
                <a16:creationId xmlns:a16="http://schemas.microsoft.com/office/drawing/2014/main" id="{1891BDD0-74A4-BCED-F102-93FF464BCA30}"/>
              </a:ext>
            </a:extLst>
          </p:cNvPr>
          <p:cNvSpPr/>
          <p:nvPr/>
        </p:nvSpPr>
        <p:spPr>
          <a:xfrm>
            <a:off x="960120" y="1810512"/>
            <a:ext cx="0" cy="3749040"/>
          </a:xfrm>
          <a:prstGeom prst="line">
            <a:avLst/>
          </a:prstGeom>
          <a:noFill/>
          <a:ln w="31750">
            <a:solidFill>
              <a:srgbClr val="C9BBD9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8" name="Shape 8">
            <a:extLst>
              <a:ext uri="{FF2B5EF4-FFF2-40B4-BE49-F238E27FC236}">
                <a16:creationId xmlns:a16="http://schemas.microsoft.com/office/drawing/2014/main" id="{64BB6BDF-DFE3-6103-B3B3-0624C25D7C05}"/>
              </a:ext>
            </a:extLst>
          </p:cNvPr>
          <p:cNvSpPr/>
          <p:nvPr/>
        </p:nvSpPr>
        <p:spPr>
          <a:xfrm>
            <a:off x="1325880" y="1536192"/>
            <a:ext cx="4709160" cy="603504"/>
          </a:xfrm>
          <a:prstGeom prst="roundRect">
            <a:avLst>
              <a:gd name="adj" fmla="val 7576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72" name="Shape 9">
            <a:extLst>
              <a:ext uri="{FF2B5EF4-FFF2-40B4-BE49-F238E27FC236}">
                <a16:creationId xmlns:a16="http://schemas.microsoft.com/office/drawing/2014/main" id="{0D1CC0C8-784B-5796-A760-BF35586742B5}"/>
              </a:ext>
            </a:extLst>
          </p:cNvPr>
          <p:cNvSpPr/>
          <p:nvPr/>
        </p:nvSpPr>
        <p:spPr>
          <a:xfrm>
            <a:off x="758952" y="1609344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76" name="Shape 13">
            <a:extLst>
              <a:ext uri="{FF2B5EF4-FFF2-40B4-BE49-F238E27FC236}">
                <a16:creationId xmlns:a16="http://schemas.microsoft.com/office/drawing/2014/main" id="{9D4E038A-43CA-C8A0-689B-C53F0E0A50C5}"/>
              </a:ext>
            </a:extLst>
          </p:cNvPr>
          <p:cNvSpPr/>
          <p:nvPr/>
        </p:nvSpPr>
        <p:spPr>
          <a:xfrm>
            <a:off x="758952" y="2359152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0" name="Shape 17">
            <a:extLst>
              <a:ext uri="{FF2B5EF4-FFF2-40B4-BE49-F238E27FC236}">
                <a16:creationId xmlns:a16="http://schemas.microsoft.com/office/drawing/2014/main" id="{D672AE5E-643D-D440-811A-5214ADCD4E08}"/>
              </a:ext>
            </a:extLst>
          </p:cNvPr>
          <p:cNvSpPr/>
          <p:nvPr/>
        </p:nvSpPr>
        <p:spPr>
          <a:xfrm>
            <a:off x="758952" y="3108960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4" name="Shape 21">
            <a:extLst>
              <a:ext uri="{FF2B5EF4-FFF2-40B4-BE49-F238E27FC236}">
                <a16:creationId xmlns:a16="http://schemas.microsoft.com/office/drawing/2014/main" id="{2803974A-B992-1708-B5D0-720ADEF5D17E}"/>
              </a:ext>
            </a:extLst>
          </p:cNvPr>
          <p:cNvSpPr/>
          <p:nvPr/>
        </p:nvSpPr>
        <p:spPr>
          <a:xfrm>
            <a:off x="758952" y="3858768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88" name="Shape 25">
            <a:extLst>
              <a:ext uri="{FF2B5EF4-FFF2-40B4-BE49-F238E27FC236}">
                <a16:creationId xmlns:a16="http://schemas.microsoft.com/office/drawing/2014/main" id="{C4135D23-80D3-A6F9-1DEA-581755A51957}"/>
              </a:ext>
            </a:extLst>
          </p:cNvPr>
          <p:cNvSpPr/>
          <p:nvPr/>
        </p:nvSpPr>
        <p:spPr>
          <a:xfrm>
            <a:off x="1325880" y="4535424"/>
            <a:ext cx="4709160" cy="603504"/>
          </a:xfrm>
          <a:prstGeom prst="roundRect">
            <a:avLst>
              <a:gd name="adj" fmla="val 7576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92" name="Shape 26">
            <a:extLst>
              <a:ext uri="{FF2B5EF4-FFF2-40B4-BE49-F238E27FC236}">
                <a16:creationId xmlns:a16="http://schemas.microsoft.com/office/drawing/2014/main" id="{348893C8-74E0-AF88-2E8E-0F8FD91FDBB2}"/>
              </a:ext>
            </a:extLst>
          </p:cNvPr>
          <p:cNvSpPr/>
          <p:nvPr/>
        </p:nvSpPr>
        <p:spPr>
          <a:xfrm>
            <a:off x="758952" y="4608576"/>
            <a:ext cx="402336" cy="402336"/>
          </a:xfrm>
          <a:prstGeom prst="ellipse">
            <a:avLst/>
          </a:prstGeom>
          <a:solidFill>
            <a:srgbClr val="2A064C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6" name="Shape 30">
            <a:extLst>
              <a:ext uri="{FF2B5EF4-FFF2-40B4-BE49-F238E27FC236}">
                <a16:creationId xmlns:a16="http://schemas.microsoft.com/office/drawing/2014/main" id="{5AF6A2C7-E513-793D-1B90-89370D1ABCBB}"/>
              </a:ext>
            </a:extLst>
          </p:cNvPr>
          <p:cNvSpPr/>
          <p:nvPr/>
        </p:nvSpPr>
        <p:spPr>
          <a:xfrm>
            <a:off x="758952" y="5358384"/>
            <a:ext cx="402336" cy="402336"/>
          </a:xfrm>
          <a:prstGeom prst="ellipse">
            <a:avLst/>
          </a:prstGeom>
          <a:solidFill>
            <a:srgbClr val="2E1A47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0" name="Shape 36">
            <a:extLst>
              <a:ext uri="{FF2B5EF4-FFF2-40B4-BE49-F238E27FC236}">
                <a16:creationId xmlns:a16="http://schemas.microsoft.com/office/drawing/2014/main" id="{8A48129F-891C-7BB2-FBDE-EE5400B4FA9D}"/>
              </a:ext>
            </a:extLst>
          </p:cNvPr>
          <p:cNvSpPr/>
          <p:nvPr/>
        </p:nvSpPr>
        <p:spPr>
          <a:xfrm>
            <a:off x="6336792" y="1609344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4" name="Shape 40">
            <a:extLst>
              <a:ext uri="{FF2B5EF4-FFF2-40B4-BE49-F238E27FC236}">
                <a16:creationId xmlns:a16="http://schemas.microsoft.com/office/drawing/2014/main" id="{F1B3E939-BF4E-C569-F368-5219283B97F1}"/>
              </a:ext>
            </a:extLst>
          </p:cNvPr>
          <p:cNvSpPr/>
          <p:nvPr/>
        </p:nvSpPr>
        <p:spPr>
          <a:xfrm>
            <a:off x="6336792" y="2267712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8" name="Shape 44">
            <a:extLst>
              <a:ext uri="{FF2B5EF4-FFF2-40B4-BE49-F238E27FC236}">
                <a16:creationId xmlns:a16="http://schemas.microsoft.com/office/drawing/2014/main" id="{F64B40A6-B93F-0344-2610-B062C29796D0}"/>
              </a:ext>
            </a:extLst>
          </p:cNvPr>
          <p:cNvSpPr/>
          <p:nvPr/>
        </p:nvSpPr>
        <p:spPr>
          <a:xfrm>
            <a:off x="6336792" y="2926080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12" name="Shape 48">
            <a:extLst>
              <a:ext uri="{FF2B5EF4-FFF2-40B4-BE49-F238E27FC236}">
                <a16:creationId xmlns:a16="http://schemas.microsoft.com/office/drawing/2014/main" id="{8F428BC2-D587-9A0F-1738-F130F5EE3013}"/>
              </a:ext>
            </a:extLst>
          </p:cNvPr>
          <p:cNvSpPr/>
          <p:nvPr/>
        </p:nvSpPr>
        <p:spPr>
          <a:xfrm>
            <a:off x="6842406" y="4070568"/>
            <a:ext cx="4511749" cy="661558"/>
          </a:xfrm>
          <a:prstGeom prst="roundRect">
            <a:avLst>
              <a:gd name="adj" fmla="val 9615"/>
            </a:avLst>
          </a:prstGeom>
          <a:solidFill>
            <a:srgbClr val="DED6EB"/>
          </a:solidFill>
          <a:ln w="15875">
            <a:solidFill>
              <a:srgbClr val="562A81"/>
            </a:solidFill>
            <a:prstDash val="solid"/>
          </a:ln>
        </p:spPr>
      </p:sp>
      <p:sp>
        <p:nvSpPr>
          <p:cNvPr id="116" name="Shape 50">
            <a:extLst>
              <a:ext uri="{FF2B5EF4-FFF2-40B4-BE49-F238E27FC236}">
                <a16:creationId xmlns:a16="http://schemas.microsoft.com/office/drawing/2014/main" id="{E01A77FB-14F3-AE08-BF73-0E75EA623DD1}"/>
              </a:ext>
            </a:extLst>
          </p:cNvPr>
          <p:cNvSpPr/>
          <p:nvPr/>
        </p:nvSpPr>
        <p:spPr>
          <a:xfrm>
            <a:off x="6336792" y="4206240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0" name="Shape 54">
            <a:extLst>
              <a:ext uri="{FF2B5EF4-FFF2-40B4-BE49-F238E27FC236}">
                <a16:creationId xmlns:a16="http://schemas.microsoft.com/office/drawing/2014/main" id="{A57E8EB8-B269-1E10-E520-A78A43ECE1E6}"/>
              </a:ext>
            </a:extLst>
          </p:cNvPr>
          <p:cNvSpPr/>
          <p:nvPr/>
        </p:nvSpPr>
        <p:spPr>
          <a:xfrm>
            <a:off x="6336792" y="4864608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4" name="Shape 58">
            <a:extLst>
              <a:ext uri="{FF2B5EF4-FFF2-40B4-BE49-F238E27FC236}">
                <a16:creationId xmlns:a16="http://schemas.microsoft.com/office/drawing/2014/main" id="{AC5875F2-C99E-4972-4347-BFF79472A450}"/>
              </a:ext>
            </a:extLst>
          </p:cNvPr>
          <p:cNvSpPr/>
          <p:nvPr/>
        </p:nvSpPr>
        <p:spPr>
          <a:xfrm>
            <a:off x="6336792" y="5522976"/>
            <a:ext cx="402336" cy="402336"/>
          </a:xfrm>
          <a:prstGeom prst="ellipse">
            <a:avLst/>
          </a:prstGeom>
          <a:solidFill>
            <a:srgbClr val="562A81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6" name="Text 3">
            <a:extLst>
              <a:ext uri="{FF2B5EF4-FFF2-40B4-BE49-F238E27FC236}">
                <a16:creationId xmlns:a16="http://schemas.microsoft.com/office/drawing/2014/main" id="{166C51A8-0052-506C-DDAF-8576129933CD}"/>
              </a:ext>
            </a:extLst>
          </p:cNvPr>
          <p:cNvSpPr/>
          <p:nvPr/>
        </p:nvSpPr>
        <p:spPr>
          <a:xfrm>
            <a:off x="640080" y="457200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700" b="1" kern="0" spc="10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8" name="Shape 4">
            <a:extLst>
              <a:ext uri="{FF2B5EF4-FFF2-40B4-BE49-F238E27FC236}">
                <a16:creationId xmlns:a16="http://schemas.microsoft.com/office/drawing/2014/main" id="{96E66BF5-4E1E-357F-0953-7B6872981B01}"/>
              </a:ext>
            </a:extLst>
          </p:cNvPr>
          <p:cNvSpPr/>
          <p:nvPr/>
        </p:nvSpPr>
        <p:spPr>
          <a:xfrm>
            <a:off x="6144768" y="1371600"/>
            <a:ext cx="0" cy="4709160"/>
          </a:xfrm>
          <a:prstGeom prst="line">
            <a:avLst/>
          </a:prstGeom>
          <a:noFill/>
          <a:ln w="12700">
            <a:solidFill>
              <a:srgbClr val="DADAD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0" name="Text 5">
            <a:extLst>
              <a:ext uri="{FF2B5EF4-FFF2-40B4-BE49-F238E27FC236}">
                <a16:creationId xmlns:a16="http://schemas.microsoft.com/office/drawing/2014/main" id="{92F73339-EBD5-9D2F-39B4-A4FDB4F6DA70}"/>
              </a:ext>
            </a:extLst>
          </p:cNvPr>
          <p:cNvSpPr/>
          <p:nvPr/>
        </p:nvSpPr>
        <p:spPr>
          <a:xfrm>
            <a:off x="822960" y="12527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kern="0" spc="200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FISIOTERAPISTA · WEBAPP</a:t>
            </a:r>
            <a:endParaRPr lang="en-US" sz="110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2" name="Text 6">
            <a:extLst>
              <a:ext uri="{FF2B5EF4-FFF2-40B4-BE49-F238E27FC236}">
                <a16:creationId xmlns:a16="http://schemas.microsoft.com/office/drawing/2014/main" id="{6EB0D830-AF0C-C003-F042-CBDD53A867CC}"/>
              </a:ext>
            </a:extLst>
          </p:cNvPr>
          <p:cNvSpPr/>
          <p:nvPr/>
        </p:nvSpPr>
        <p:spPr>
          <a:xfrm>
            <a:off x="6400800" y="1252728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kern="0" spc="20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PAZIENTE · APP</a:t>
            </a:r>
            <a:endParaRPr lang="en-US" sz="11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6" name="Text 10">
            <a:extLst>
              <a:ext uri="{FF2B5EF4-FFF2-40B4-BE49-F238E27FC236}">
                <a16:creationId xmlns:a16="http://schemas.microsoft.com/office/drawing/2014/main" id="{A23EE7FA-BCF9-23A3-98A4-85CD108157EC}"/>
              </a:ext>
            </a:extLst>
          </p:cNvPr>
          <p:cNvSpPr/>
          <p:nvPr/>
        </p:nvSpPr>
        <p:spPr>
          <a:xfrm>
            <a:off x="758952" y="16093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200"/>
          </a:p>
        </p:txBody>
      </p:sp>
      <p:sp>
        <p:nvSpPr>
          <p:cNvPr id="138" name="Text 11">
            <a:extLst>
              <a:ext uri="{FF2B5EF4-FFF2-40B4-BE49-F238E27FC236}">
                <a16:creationId xmlns:a16="http://schemas.microsoft.com/office/drawing/2014/main" id="{C21CBE58-900D-C252-3AC7-6C6CB4BBECA9}"/>
              </a:ext>
            </a:extLst>
          </p:cNvPr>
          <p:cNvSpPr/>
          <p:nvPr/>
        </p:nvSpPr>
        <p:spPr>
          <a:xfrm>
            <a:off x="1463040" y="1591056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Ricevi </a:t>
            </a:r>
            <a:r>
              <a:rPr lang="en-US" sz="1150" b="1" err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credenziali</a:t>
            </a: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di accesso da </a:t>
            </a:r>
            <a:r>
              <a:rPr lang="en-US" sz="1150" b="1" err="1">
                <a:solidFill>
                  <a:srgbClr val="2A064C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Helaglobe</a:t>
            </a:r>
            <a:endParaRPr lang="en-US" sz="1150" err="1">
              <a:solidFill>
                <a:srgbClr val="2A064C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140" name="Text 12">
            <a:extLst>
              <a:ext uri="{FF2B5EF4-FFF2-40B4-BE49-F238E27FC236}">
                <a16:creationId xmlns:a16="http://schemas.microsoft.com/office/drawing/2014/main" id="{2E56F3AC-36CC-1D01-04C1-61D821BE0617}"/>
              </a:ext>
            </a:extLst>
          </p:cNvPr>
          <p:cNvSpPr/>
          <p:nvPr/>
        </p:nvSpPr>
        <p:spPr>
          <a:xfrm>
            <a:off x="1463040" y="1865376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Accedi webapp · esplora dashboard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2" name="Text 14">
            <a:extLst>
              <a:ext uri="{FF2B5EF4-FFF2-40B4-BE49-F238E27FC236}">
                <a16:creationId xmlns:a16="http://schemas.microsoft.com/office/drawing/2014/main" id="{9FF56BD5-760F-D41D-ABB9-5459B3BB2DC0}"/>
              </a:ext>
            </a:extLst>
          </p:cNvPr>
          <p:cNvSpPr/>
          <p:nvPr/>
        </p:nvSpPr>
        <p:spPr>
          <a:xfrm>
            <a:off x="758952" y="235915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/>
          </a:p>
        </p:txBody>
      </p:sp>
      <p:sp>
        <p:nvSpPr>
          <p:cNvPr id="144" name="Text 15">
            <a:extLst>
              <a:ext uri="{FF2B5EF4-FFF2-40B4-BE49-F238E27FC236}">
                <a16:creationId xmlns:a16="http://schemas.microsoft.com/office/drawing/2014/main" id="{302D33CF-4C5B-28B5-6EF6-DAF31AF49418}"/>
              </a:ext>
            </a:extLst>
          </p:cNvPr>
          <p:cNvSpPr/>
          <p:nvPr/>
        </p:nvSpPr>
        <p:spPr>
          <a:xfrm>
            <a:off x="1463040" y="2340864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Incontra paziente in farmacia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6" name="Text 16">
            <a:extLst>
              <a:ext uri="{FF2B5EF4-FFF2-40B4-BE49-F238E27FC236}">
                <a16:creationId xmlns:a16="http://schemas.microsoft.com/office/drawing/2014/main" id="{D02E3236-6D86-7335-7A42-ABFBA18C8C9A}"/>
              </a:ext>
            </a:extLst>
          </p:cNvPr>
          <p:cNvSpPr/>
          <p:nvPr/>
        </p:nvSpPr>
        <p:spPr>
          <a:xfrm>
            <a:off x="1463040" y="2615184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Presenta FisioSmart · consegna codice sconto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8" name="Text 18">
            <a:extLst>
              <a:ext uri="{FF2B5EF4-FFF2-40B4-BE49-F238E27FC236}">
                <a16:creationId xmlns:a16="http://schemas.microsoft.com/office/drawing/2014/main" id="{56E8DE70-BCAA-4E37-B08A-0C11F1E5C1A4}"/>
              </a:ext>
            </a:extLst>
          </p:cNvPr>
          <p:cNvSpPr/>
          <p:nvPr/>
        </p:nvSpPr>
        <p:spPr>
          <a:xfrm>
            <a:off x="758952" y="310896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2</a:t>
            </a:r>
            <a:endParaRPr lang="en-US" sz="12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0" name="Text 19">
            <a:extLst>
              <a:ext uri="{FF2B5EF4-FFF2-40B4-BE49-F238E27FC236}">
                <a16:creationId xmlns:a16="http://schemas.microsoft.com/office/drawing/2014/main" id="{A3F43115-603D-E736-AC73-04377C920EBD}"/>
              </a:ext>
            </a:extLst>
          </p:cNvPr>
          <p:cNvSpPr/>
          <p:nvPr/>
        </p:nvSpPr>
        <p:spPr>
          <a:xfrm>
            <a:off x="1463040" y="3090672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Onboarding + valutazione funzionale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2" name="Text 20">
            <a:extLst>
              <a:ext uri="{FF2B5EF4-FFF2-40B4-BE49-F238E27FC236}">
                <a16:creationId xmlns:a16="http://schemas.microsoft.com/office/drawing/2014/main" id="{95BCEE84-3DA8-CD26-44E4-21FBC80AAF44}"/>
              </a:ext>
            </a:extLst>
          </p:cNvPr>
          <p:cNvSpPr/>
          <p:nvPr/>
        </p:nvSpPr>
        <p:spPr>
          <a:xfrm>
            <a:off x="1463040" y="3364992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Assegna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 e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controlla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questionari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→ valuta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su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anamnesi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/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dati</a:t>
            </a:r>
          </a:p>
        </p:txBody>
      </p:sp>
      <p:sp>
        <p:nvSpPr>
          <p:cNvPr id="154" name="Text 22">
            <a:extLst>
              <a:ext uri="{FF2B5EF4-FFF2-40B4-BE49-F238E27FC236}">
                <a16:creationId xmlns:a16="http://schemas.microsoft.com/office/drawing/2014/main" id="{1C62F6F7-06F7-1841-B6EB-6FC73A60B168}"/>
              </a:ext>
            </a:extLst>
          </p:cNvPr>
          <p:cNvSpPr/>
          <p:nvPr/>
        </p:nvSpPr>
        <p:spPr>
          <a:xfrm>
            <a:off x="758952" y="385876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/>
          </a:p>
        </p:txBody>
      </p:sp>
      <p:sp>
        <p:nvSpPr>
          <p:cNvPr id="155" name="Text 23">
            <a:extLst>
              <a:ext uri="{FF2B5EF4-FFF2-40B4-BE49-F238E27FC236}">
                <a16:creationId xmlns:a16="http://schemas.microsoft.com/office/drawing/2014/main" id="{E0FA5724-8336-1FBC-ED19-6987E9B843A3}"/>
              </a:ext>
            </a:extLst>
          </p:cNvPr>
          <p:cNvSpPr/>
          <p:nvPr/>
        </p:nvSpPr>
        <p:spPr>
          <a:xfrm>
            <a:off x="1463040" y="384048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Crea e invia piano + KPI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6" name="Text 24">
            <a:extLst>
              <a:ext uri="{FF2B5EF4-FFF2-40B4-BE49-F238E27FC236}">
                <a16:creationId xmlns:a16="http://schemas.microsoft.com/office/drawing/2014/main" id="{7EEA5155-9E20-169A-541C-B36A43C17412}"/>
              </a:ext>
            </a:extLst>
          </p:cNvPr>
          <p:cNvSpPr/>
          <p:nvPr/>
        </p:nvSpPr>
        <p:spPr>
          <a:xfrm>
            <a:off x="1463040" y="4114800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Plans → personalizza serie/ripetizioni → invia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7" name="Text 27">
            <a:extLst>
              <a:ext uri="{FF2B5EF4-FFF2-40B4-BE49-F238E27FC236}">
                <a16:creationId xmlns:a16="http://schemas.microsoft.com/office/drawing/2014/main" id="{6BADCAA5-502A-80C3-ADA8-0165D26A9093}"/>
              </a:ext>
            </a:extLst>
          </p:cNvPr>
          <p:cNvSpPr/>
          <p:nvPr/>
        </p:nvSpPr>
        <p:spPr>
          <a:xfrm>
            <a:off x="758952" y="46085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/>
          </a:p>
        </p:txBody>
      </p:sp>
      <p:sp>
        <p:nvSpPr>
          <p:cNvPr id="158" name="Text 28">
            <a:extLst>
              <a:ext uri="{FF2B5EF4-FFF2-40B4-BE49-F238E27FC236}">
                <a16:creationId xmlns:a16="http://schemas.microsoft.com/office/drawing/2014/main" id="{96733D18-50FC-E428-30EC-569543048D6B}"/>
              </a:ext>
            </a:extLst>
          </p:cNvPr>
          <p:cNvSpPr/>
          <p:nvPr/>
        </p:nvSpPr>
        <p:spPr>
          <a:xfrm>
            <a:off x="1463040" y="4590288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T1 (4 sett.) · T2 (12 sett.)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9" name="Text 29">
            <a:extLst>
              <a:ext uri="{FF2B5EF4-FFF2-40B4-BE49-F238E27FC236}">
                <a16:creationId xmlns:a16="http://schemas.microsoft.com/office/drawing/2014/main" id="{F1C37EDB-D7F5-0104-CA16-6D6C03C6B5F8}"/>
              </a:ext>
            </a:extLst>
          </p:cNvPr>
          <p:cNvSpPr/>
          <p:nvPr/>
        </p:nvSpPr>
        <p:spPr>
          <a:xfrm>
            <a:off x="1463040" y="4864608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6B7280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Rivede i 3 questionari · aggiorna note · valutazione finale</a:t>
            </a:r>
            <a:endParaRPr lang="en-US" sz="85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0" name="Text 31">
            <a:extLst>
              <a:ext uri="{FF2B5EF4-FFF2-40B4-BE49-F238E27FC236}">
                <a16:creationId xmlns:a16="http://schemas.microsoft.com/office/drawing/2014/main" id="{22C133AD-42FC-0F99-E26B-A17EDA25C51D}"/>
              </a:ext>
            </a:extLst>
          </p:cNvPr>
          <p:cNvSpPr/>
          <p:nvPr/>
        </p:nvSpPr>
        <p:spPr>
          <a:xfrm>
            <a:off x="758952" y="5358384"/>
            <a:ext cx="402336" cy="402336"/>
          </a:xfrm>
          <a:prstGeom prst="rect">
            <a:avLst/>
          </a:prstGeom>
          <a:solidFill>
            <a:srgbClr val="2A064C"/>
          </a:solidFill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/>
          </a:p>
        </p:txBody>
      </p:sp>
      <p:sp>
        <p:nvSpPr>
          <p:cNvPr id="161" name="Text 32">
            <a:extLst>
              <a:ext uri="{FF2B5EF4-FFF2-40B4-BE49-F238E27FC236}">
                <a16:creationId xmlns:a16="http://schemas.microsoft.com/office/drawing/2014/main" id="{8A00876C-14D6-FAD9-882A-3D5DDB57D9E2}"/>
              </a:ext>
            </a:extLst>
          </p:cNvPr>
          <p:cNvSpPr/>
          <p:nvPr/>
        </p:nvSpPr>
        <p:spPr>
          <a:xfrm>
            <a:off x="1463040" y="5340096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2A064C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Monitora aderenza e qualità</a:t>
            </a:r>
            <a:endParaRPr lang="en-US" sz="1150">
              <a:solidFill>
                <a:srgbClr val="2A064C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2" name="Text 33">
            <a:extLst>
              <a:ext uri="{FF2B5EF4-FFF2-40B4-BE49-F238E27FC236}">
                <a16:creationId xmlns:a16="http://schemas.microsoft.com/office/drawing/2014/main" id="{F03ACA0B-6650-4B1E-7E6D-2AD3125EFBCC}"/>
              </a:ext>
            </a:extLst>
          </p:cNvPr>
          <p:cNvSpPr/>
          <p:nvPr/>
        </p:nvSpPr>
        <p:spPr>
          <a:xfrm>
            <a:off x="1463040" y="5614416"/>
            <a:ext cx="4434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Plans → Compute · statistiche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5" name="Text 37">
            <a:extLst>
              <a:ext uri="{FF2B5EF4-FFF2-40B4-BE49-F238E27FC236}">
                <a16:creationId xmlns:a16="http://schemas.microsoft.com/office/drawing/2014/main" id="{BC9FB9D5-5E99-A246-5933-8A85649FAA5F}"/>
              </a:ext>
            </a:extLst>
          </p:cNvPr>
          <p:cNvSpPr/>
          <p:nvPr/>
        </p:nvSpPr>
        <p:spPr>
          <a:xfrm>
            <a:off x="6336792" y="1609344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/>
          </a:p>
        </p:txBody>
      </p:sp>
      <p:sp>
        <p:nvSpPr>
          <p:cNvPr id="166" name="Text 38">
            <a:extLst>
              <a:ext uri="{FF2B5EF4-FFF2-40B4-BE49-F238E27FC236}">
                <a16:creationId xmlns:a16="http://schemas.microsoft.com/office/drawing/2014/main" id="{8333A8FA-F01F-0155-7379-FEF47D4FD76C}"/>
              </a:ext>
            </a:extLst>
          </p:cNvPr>
          <p:cNvSpPr/>
          <p:nvPr/>
        </p:nvSpPr>
        <p:spPr>
          <a:xfrm>
            <a:off x="7040880" y="15910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Scarica FisioSmart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7" name="Text 39">
            <a:extLst>
              <a:ext uri="{FF2B5EF4-FFF2-40B4-BE49-F238E27FC236}">
                <a16:creationId xmlns:a16="http://schemas.microsoft.com/office/drawing/2014/main" id="{5BF44877-E3C7-BC63-3FF6-620B5DF804B8}"/>
              </a:ext>
            </a:extLst>
          </p:cNvPr>
          <p:cNvSpPr/>
          <p:nvPr/>
        </p:nvSpPr>
        <p:spPr>
          <a:xfrm>
            <a:off x="7040880" y="1865376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App Store / Google Play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8" name="Text 41">
            <a:extLst>
              <a:ext uri="{FF2B5EF4-FFF2-40B4-BE49-F238E27FC236}">
                <a16:creationId xmlns:a16="http://schemas.microsoft.com/office/drawing/2014/main" id="{52882E3C-B73A-091C-5B56-BFD184EFA6FA}"/>
              </a:ext>
            </a:extLst>
          </p:cNvPr>
          <p:cNvSpPr/>
          <p:nvPr/>
        </p:nvSpPr>
        <p:spPr>
          <a:xfrm>
            <a:off x="6336792" y="226771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/>
          </a:p>
        </p:txBody>
      </p:sp>
      <p:sp>
        <p:nvSpPr>
          <p:cNvPr id="169" name="Text 42">
            <a:extLst>
              <a:ext uri="{FF2B5EF4-FFF2-40B4-BE49-F238E27FC236}">
                <a16:creationId xmlns:a16="http://schemas.microsoft.com/office/drawing/2014/main" id="{869799CE-1FAF-32B3-6497-BD1BA326E61C}"/>
              </a:ext>
            </a:extLst>
          </p:cNvPr>
          <p:cNvSpPr/>
          <p:nvPr/>
        </p:nvSpPr>
        <p:spPr>
          <a:xfrm>
            <a:off x="7040880" y="224942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Registrati + attiva codice OFI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0" name="Text 43">
            <a:extLst>
              <a:ext uri="{FF2B5EF4-FFF2-40B4-BE49-F238E27FC236}">
                <a16:creationId xmlns:a16="http://schemas.microsoft.com/office/drawing/2014/main" id="{E9F1FDB5-2CED-C296-E137-87AA30E936E8}"/>
              </a:ext>
            </a:extLst>
          </p:cNvPr>
          <p:cNvSpPr/>
          <p:nvPr/>
        </p:nvSpPr>
        <p:spPr>
          <a:xfrm>
            <a:off x="7040880" y="2523744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Email · password · codice sconto (3 mesi)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1" name="Text 45">
            <a:extLst>
              <a:ext uri="{FF2B5EF4-FFF2-40B4-BE49-F238E27FC236}">
                <a16:creationId xmlns:a16="http://schemas.microsoft.com/office/drawing/2014/main" id="{066DB4DB-672E-1111-38E0-6EC5BA78FD94}"/>
              </a:ext>
            </a:extLst>
          </p:cNvPr>
          <p:cNvSpPr/>
          <p:nvPr/>
        </p:nvSpPr>
        <p:spPr>
          <a:xfrm>
            <a:off x="6336792" y="292608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/>
          </a:p>
        </p:txBody>
      </p:sp>
      <p:sp>
        <p:nvSpPr>
          <p:cNvPr id="172" name="Text 46">
            <a:extLst>
              <a:ext uri="{FF2B5EF4-FFF2-40B4-BE49-F238E27FC236}">
                <a16:creationId xmlns:a16="http://schemas.microsoft.com/office/drawing/2014/main" id="{1669218A-A716-86C2-E883-3F1609964862}"/>
              </a:ext>
            </a:extLst>
          </p:cNvPr>
          <p:cNvSpPr/>
          <p:nvPr/>
        </p:nvSpPr>
        <p:spPr>
          <a:xfrm>
            <a:off x="7040880" y="290779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Trova e richiedi il professionista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3" name="Text 47">
            <a:extLst>
              <a:ext uri="{FF2B5EF4-FFF2-40B4-BE49-F238E27FC236}">
                <a16:creationId xmlns:a16="http://schemas.microsoft.com/office/drawing/2014/main" id="{86ADE13C-A9A4-9928-A253-073DE1D23209}"/>
              </a:ext>
            </a:extLst>
          </p:cNvPr>
          <p:cNvSpPr/>
          <p:nvPr/>
        </p:nvSpPr>
        <p:spPr>
          <a:xfrm>
            <a:off x="7040880" y="318211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Regione → città → richiedi contatto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4" name="Text 49">
            <a:extLst>
              <a:ext uri="{FF2B5EF4-FFF2-40B4-BE49-F238E27FC236}">
                <a16:creationId xmlns:a16="http://schemas.microsoft.com/office/drawing/2014/main" id="{1197379E-4EFB-B9A3-9DD2-E24569C7BC1E}"/>
              </a:ext>
            </a:extLst>
          </p:cNvPr>
          <p:cNvSpPr/>
          <p:nvPr/>
        </p:nvSpPr>
        <p:spPr>
          <a:xfrm>
            <a:off x="6492240" y="3602736"/>
            <a:ext cx="5212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50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Schede</a:t>
            </a:r>
            <a:r>
              <a:rPr lang="en-US" sz="950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950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sbloccate</a:t>
            </a:r>
            <a:r>
              <a:rPr lang="en-US" sz="950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solo dopo: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consenso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in app +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inserimento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en-US" sz="950" b="1" err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</a:t>
            </a:r>
            <a:r>
              <a:rPr lang="en-US" sz="950" b="1">
                <a:solidFill>
                  <a:srgbClr val="562A81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OFI</a:t>
            </a:r>
          </a:p>
        </p:txBody>
      </p:sp>
      <p:sp>
        <p:nvSpPr>
          <p:cNvPr id="175" name="Text 51">
            <a:extLst>
              <a:ext uri="{FF2B5EF4-FFF2-40B4-BE49-F238E27FC236}">
                <a16:creationId xmlns:a16="http://schemas.microsoft.com/office/drawing/2014/main" id="{DA52FFFF-A2EE-EA25-5C2B-795B33EE9199}"/>
              </a:ext>
            </a:extLst>
          </p:cNvPr>
          <p:cNvSpPr/>
          <p:nvPr/>
        </p:nvSpPr>
        <p:spPr>
          <a:xfrm>
            <a:off x="6336792" y="420624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/>
          </a:p>
        </p:txBody>
      </p:sp>
      <p:sp>
        <p:nvSpPr>
          <p:cNvPr id="176" name="Text 52">
            <a:extLst>
              <a:ext uri="{FF2B5EF4-FFF2-40B4-BE49-F238E27FC236}">
                <a16:creationId xmlns:a16="http://schemas.microsoft.com/office/drawing/2014/main" id="{F944CABC-A7EF-E33B-E147-D1C6011C8332}"/>
              </a:ext>
            </a:extLst>
          </p:cNvPr>
          <p:cNvSpPr/>
          <p:nvPr/>
        </p:nvSpPr>
        <p:spPr>
          <a:xfrm>
            <a:off x="7040880" y="418795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Conferma consenso + questionari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7" name="Text 53">
            <a:extLst>
              <a:ext uri="{FF2B5EF4-FFF2-40B4-BE49-F238E27FC236}">
                <a16:creationId xmlns:a16="http://schemas.microsoft.com/office/drawing/2014/main" id="{6A87F095-7642-58FA-5849-AEC6259B2F21}"/>
              </a:ext>
            </a:extLst>
          </p:cNvPr>
          <p:cNvSpPr/>
          <p:nvPr/>
        </p:nvSpPr>
        <p:spPr>
          <a:xfrm>
            <a:off x="7040880" y="4462272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 app (pop-up) · anamnesi + dati socio-sanitari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8" name="Text 55">
            <a:extLst>
              <a:ext uri="{FF2B5EF4-FFF2-40B4-BE49-F238E27FC236}">
                <a16:creationId xmlns:a16="http://schemas.microsoft.com/office/drawing/2014/main" id="{944FE921-A707-15F3-DDED-A36F4B9E8696}"/>
              </a:ext>
            </a:extLst>
          </p:cNvPr>
          <p:cNvSpPr/>
          <p:nvPr/>
        </p:nvSpPr>
        <p:spPr>
          <a:xfrm>
            <a:off x="6336792" y="486460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00"/>
          </a:p>
        </p:txBody>
      </p:sp>
      <p:sp>
        <p:nvSpPr>
          <p:cNvPr id="179" name="Text 56">
            <a:extLst>
              <a:ext uri="{FF2B5EF4-FFF2-40B4-BE49-F238E27FC236}">
                <a16:creationId xmlns:a16="http://schemas.microsoft.com/office/drawing/2014/main" id="{8A12A828-02FD-1EFF-E219-5B25FA3AB415}"/>
              </a:ext>
            </a:extLst>
          </p:cNvPr>
          <p:cNvSpPr/>
          <p:nvPr/>
        </p:nvSpPr>
        <p:spPr>
          <a:xfrm>
            <a:off x="7040880" y="484632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Avvia sessione · KPI live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0" name="Text 57">
            <a:extLst>
              <a:ext uri="{FF2B5EF4-FFF2-40B4-BE49-F238E27FC236}">
                <a16:creationId xmlns:a16="http://schemas.microsoft.com/office/drawing/2014/main" id="{0B26696A-CB10-7C44-AFD6-932B4C734E10}"/>
              </a:ext>
            </a:extLst>
          </p:cNvPr>
          <p:cNvSpPr/>
          <p:nvPr/>
        </p:nvSpPr>
        <p:spPr>
          <a:xfrm>
            <a:off x="7040880" y="5120640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Schede → avvia · automatico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1" name="Text 59">
            <a:extLst>
              <a:ext uri="{FF2B5EF4-FFF2-40B4-BE49-F238E27FC236}">
                <a16:creationId xmlns:a16="http://schemas.microsoft.com/office/drawing/2014/main" id="{474634BF-07A4-2311-4EBB-27C10D506859}"/>
              </a:ext>
            </a:extLst>
          </p:cNvPr>
          <p:cNvSpPr/>
          <p:nvPr/>
        </p:nvSpPr>
        <p:spPr>
          <a:xfrm>
            <a:off x="6336792" y="55229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/>
          </a:p>
        </p:txBody>
      </p:sp>
      <p:sp>
        <p:nvSpPr>
          <p:cNvPr id="182" name="Text 60">
            <a:extLst>
              <a:ext uri="{FF2B5EF4-FFF2-40B4-BE49-F238E27FC236}">
                <a16:creationId xmlns:a16="http://schemas.microsoft.com/office/drawing/2014/main" id="{C1FD8933-F586-4EE9-2377-1E5E57EBFF0F}"/>
              </a:ext>
            </a:extLst>
          </p:cNvPr>
          <p:cNvSpPr/>
          <p:nvPr/>
        </p:nvSpPr>
        <p:spPr>
          <a:xfrm>
            <a:off x="7040880" y="550468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5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Follow-up a 4 e 12 settimane</a:t>
            </a:r>
            <a:endParaRPr lang="en-US" sz="11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3" name="Text 61">
            <a:extLst>
              <a:ext uri="{FF2B5EF4-FFF2-40B4-BE49-F238E27FC236}">
                <a16:creationId xmlns:a16="http://schemas.microsoft.com/office/drawing/2014/main" id="{3FC943A2-1DF9-409E-74DD-A671A86EE1D3}"/>
              </a:ext>
            </a:extLst>
          </p:cNvPr>
          <p:cNvSpPr/>
          <p:nvPr/>
        </p:nvSpPr>
        <p:spPr>
          <a:xfrm>
            <a:off x="7040880" y="5779008"/>
            <a:ext cx="47548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Ricompila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3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questionari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· </a:t>
            </a:r>
            <a:r>
              <a:rPr lang="en-US" sz="850" err="1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consenso</a:t>
            </a:r>
            <a:r>
              <a:rPr lang="en-US" sz="850">
                <a:solidFill>
                  <a:srgbClr val="00516F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studio a T2</a:t>
            </a:r>
            <a:endParaRPr lang="en-US" sz="8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C837B7B5-0AC0-34A2-E3F1-09C6003E83A3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FLUSSO DI INGAGGIO FISIOTERAPISTA E PAZIENTE</a:t>
            </a:r>
          </a:p>
        </p:txBody>
      </p:sp>
    </p:spTree>
    <p:extLst>
      <p:ext uri="{BB962C8B-B14F-4D97-AF65-F5344CB8AC3E}">
        <p14:creationId xmlns:p14="http://schemas.microsoft.com/office/powerpoint/2010/main" val="30473718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A56CE-4851-B9A4-74FD-BB6C97BE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5">
            <a:extLst>
              <a:ext uri="{FF2B5EF4-FFF2-40B4-BE49-F238E27FC236}">
                <a16:creationId xmlns:a16="http://schemas.microsoft.com/office/drawing/2014/main" id="{82B4373F-1135-881D-A588-F88AAEEACB1C}"/>
              </a:ext>
            </a:extLst>
          </p:cNvPr>
          <p:cNvSpPr/>
          <p:nvPr/>
        </p:nvSpPr>
        <p:spPr>
          <a:xfrm>
            <a:off x="640080" y="1874520"/>
            <a:ext cx="4983480" cy="502920"/>
          </a:xfrm>
          <a:prstGeom prst="rect">
            <a:avLst/>
          </a:prstGeom>
          <a:solidFill>
            <a:srgbClr val="4D2678"/>
          </a:solidFill>
          <a:ln/>
        </p:spPr>
      </p:sp>
      <p:sp>
        <p:nvSpPr>
          <p:cNvPr id="197" name="Text 6">
            <a:extLst>
              <a:ext uri="{FF2B5EF4-FFF2-40B4-BE49-F238E27FC236}">
                <a16:creationId xmlns:a16="http://schemas.microsoft.com/office/drawing/2014/main" id="{439BE9A8-6444-ED69-1F5B-8E6135D93AD4}"/>
              </a:ext>
            </a:extLst>
          </p:cNvPr>
          <p:cNvSpPr/>
          <p:nvPr/>
        </p:nvSpPr>
        <p:spPr>
          <a:xfrm>
            <a:off x="640080" y="1911096"/>
            <a:ext cx="4983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 kern="0" spc="300">
                <a:solidFill>
                  <a:srgbClr val="FFFFFF"/>
                </a:solidFill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CODICE DI ATTIVAZIONE</a:t>
            </a:r>
            <a:endParaRPr lang="en-US" sz="1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9" name="Shape 7">
            <a:extLst>
              <a:ext uri="{FF2B5EF4-FFF2-40B4-BE49-F238E27FC236}">
                <a16:creationId xmlns:a16="http://schemas.microsoft.com/office/drawing/2014/main" id="{9C9AEF7C-5666-9B69-3F21-7C7E199D493D}"/>
              </a:ext>
            </a:extLst>
          </p:cNvPr>
          <p:cNvSpPr/>
          <p:nvPr/>
        </p:nvSpPr>
        <p:spPr>
          <a:xfrm>
            <a:off x="640080" y="2377440"/>
            <a:ext cx="4983480" cy="3429000"/>
          </a:xfrm>
          <a:prstGeom prst="rect">
            <a:avLst/>
          </a:prstGeom>
          <a:solidFill>
            <a:srgbClr val="EEEDFB"/>
          </a:solidFill>
          <a:ln/>
        </p:spPr>
      </p:sp>
      <p:sp>
        <p:nvSpPr>
          <p:cNvPr id="201" name="Shape 8">
            <a:extLst>
              <a:ext uri="{FF2B5EF4-FFF2-40B4-BE49-F238E27FC236}">
                <a16:creationId xmlns:a16="http://schemas.microsoft.com/office/drawing/2014/main" id="{DC293F03-56EB-2C11-1433-FFDA503CFCF2}"/>
              </a:ext>
            </a:extLst>
          </p:cNvPr>
          <p:cNvSpPr/>
          <p:nvPr/>
        </p:nvSpPr>
        <p:spPr>
          <a:xfrm>
            <a:off x="914400" y="2651760"/>
            <a:ext cx="4434840" cy="914400"/>
          </a:xfrm>
          <a:prstGeom prst="roundRect">
            <a:avLst>
              <a:gd name="adj" fmla="val 4000"/>
            </a:avLst>
          </a:prstGeom>
          <a:solidFill>
            <a:srgbClr val="2A064C"/>
          </a:solidFill>
          <a:ln w="19050">
            <a:solidFill>
              <a:srgbClr val="562A81"/>
            </a:solidFill>
            <a:prstDash val="solid"/>
          </a:ln>
        </p:spPr>
      </p:sp>
      <p:sp>
        <p:nvSpPr>
          <p:cNvPr id="203" name="Text 9">
            <a:extLst>
              <a:ext uri="{FF2B5EF4-FFF2-40B4-BE49-F238E27FC236}">
                <a16:creationId xmlns:a16="http://schemas.microsoft.com/office/drawing/2014/main" id="{3B2EC2F6-A6AD-AF50-3869-D8011E013A6A}"/>
              </a:ext>
            </a:extLst>
          </p:cNvPr>
          <p:cNvSpPr/>
          <p:nvPr/>
        </p:nvSpPr>
        <p:spPr>
          <a:xfrm>
            <a:off x="914400" y="2642616"/>
            <a:ext cx="4434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kern="0" spc="400">
                <a:solidFill>
                  <a:schemeClr val="bg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FISIO-OFI-XXXX</a:t>
            </a:r>
            <a:endParaRPr lang="en-US" sz="26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5" name="Text 10">
            <a:extLst>
              <a:ext uri="{FF2B5EF4-FFF2-40B4-BE49-F238E27FC236}">
                <a16:creationId xmlns:a16="http://schemas.microsoft.com/office/drawing/2014/main" id="{56FEBA22-6F08-D60B-D96D-53D102ACCD25}"/>
              </a:ext>
            </a:extLst>
          </p:cNvPr>
          <p:cNvSpPr/>
          <p:nvPr/>
        </p:nvSpPr>
        <p:spPr>
          <a:xfrm>
            <a:off x="914400" y="3749040"/>
            <a:ext cx="4434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Come </a:t>
            </a:r>
            <a:r>
              <a:rPr lang="en-US" sz="1300" b="1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funziona</a:t>
            </a:r>
            <a:r>
              <a:rPr lang="en-US" sz="1300" b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:</a:t>
            </a:r>
            <a:endParaRPr lang="en-US" sz="13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07" name="Shape 11">
            <a:extLst>
              <a:ext uri="{FF2B5EF4-FFF2-40B4-BE49-F238E27FC236}">
                <a16:creationId xmlns:a16="http://schemas.microsoft.com/office/drawing/2014/main" id="{1C3460C3-288B-2E96-957A-002878A91C58}"/>
              </a:ext>
            </a:extLst>
          </p:cNvPr>
          <p:cNvSpPr/>
          <p:nvPr/>
        </p:nvSpPr>
        <p:spPr>
          <a:xfrm>
            <a:off x="914400" y="418795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09" name="Text 12">
            <a:extLst>
              <a:ext uri="{FF2B5EF4-FFF2-40B4-BE49-F238E27FC236}">
                <a16:creationId xmlns:a16="http://schemas.microsoft.com/office/drawing/2014/main" id="{5A20D5BD-4D58-9A24-DABA-97596B5B9CF0}"/>
              </a:ext>
            </a:extLst>
          </p:cNvPr>
          <p:cNvSpPr/>
          <p:nvPr/>
        </p:nvSpPr>
        <p:spPr>
          <a:xfrm>
            <a:off x="1207008" y="409651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fisioterapista consegna il codice al paziente in farmacia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1" name="Shape 13">
            <a:extLst>
              <a:ext uri="{FF2B5EF4-FFF2-40B4-BE49-F238E27FC236}">
                <a16:creationId xmlns:a16="http://schemas.microsoft.com/office/drawing/2014/main" id="{A1266582-5E7D-6441-38E5-1C78F9473A2D}"/>
              </a:ext>
            </a:extLst>
          </p:cNvPr>
          <p:cNvSpPr/>
          <p:nvPr/>
        </p:nvSpPr>
        <p:spPr>
          <a:xfrm>
            <a:off x="914400" y="473659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13" name="Text 14">
            <a:extLst>
              <a:ext uri="{FF2B5EF4-FFF2-40B4-BE49-F238E27FC236}">
                <a16:creationId xmlns:a16="http://schemas.microsoft.com/office/drawing/2014/main" id="{0A3CE2EE-885D-49EC-A958-4EA4574DA9FB}"/>
              </a:ext>
            </a:extLst>
          </p:cNvPr>
          <p:cNvSpPr/>
          <p:nvPr/>
        </p:nvSpPr>
        <p:spPr>
          <a:xfrm>
            <a:off x="1207008" y="464515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Il paziente inserisce il codice al momento dell’abbonamento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5" name="Shape 15">
            <a:extLst>
              <a:ext uri="{FF2B5EF4-FFF2-40B4-BE49-F238E27FC236}">
                <a16:creationId xmlns:a16="http://schemas.microsoft.com/office/drawing/2014/main" id="{1CB81620-62D6-45CE-2B88-13A9A8568CCC}"/>
              </a:ext>
            </a:extLst>
          </p:cNvPr>
          <p:cNvSpPr/>
          <p:nvPr/>
        </p:nvSpPr>
        <p:spPr>
          <a:xfrm>
            <a:off x="914400" y="5285232"/>
            <a:ext cx="164592" cy="164592"/>
          </a:xfrm>
          <a:prstGeom prst="ellipse">
            <a:avLst/>
          </a:prstGeom>
          <a:solidFill>
            <a:srgbClr val="4D2678"/>
          </a:solidFill>
          <a:ln/>
        </p:spPr>
      </p:sp>
      <p:sp>
        <p:nvSpPr>
          <p:cNvPr id="217" name="Text 16">
            <a:extLst>
              <a:ext uri="{FF2B5EF4-FFF2-40B4-BE49-F238E27FC236}">
                <a16:creationId xmlns:a16="http://schemas.microsoft.com/office/drawing/2014/main" id="{03A173AF-221F-8254-AC7F-4970086D41CC}"/>
              </a:ext>
            </a:extLst>
          </p:cNvPr>
          <p:cNvSpPr/>
          <p:nvPr/>
        </p:nvSpPr>
        <p:spPr>
          <a:xfrm>
            <a:off x="1207008" y="5193792"/>
            <a:ext cx="4160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Accede al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servizio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 · 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codice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valido</a:t>
            </a:r>
            <a:r>
              <a:rPr lang="en-US" sz="1050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 3 </a:t>
            </a:r>
            <a:r>
              <a:rPr lang="en-US" sz="1050" err="1">
                <a:solidFill>
                  <a:srgbClr val="562A81"/>
                </a:solidFill>
                <a:latin typeface="Poppins" panose="00000500000000000000" pitchFamily="2" charset="0"/>
                <a:ea typeface="Calibri" pitchFamily="34" charset="-122"/>
                <a:cs typeface="Poppins" panose="00000500000000000000" pitchFamily="2" charset="0"/>
              </a:rPr>
              <a:t>mesi</a:t>
            </a:r>
            <a:endParaRPr lang="en-US" sz="105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Text 1">
            <a:extLst>
              <a:ext uri="{FF2B5EF4-FFF2-40B4-BE49-F238E27FC236}">
                <a16:creationId xmlns:a16="http://schemas.microsoft.com/office/drawing/2014/main" id="{D8F84792-4A27-6589-455F-8F0C1693BC39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CODICI SCONTO DEDICATI</a:t>
            </a:r>
          </a:p>
        </p:txBody>
      </p:sp>
    </p:spTree>
    <p:extLst>
      <p:ext uri="{BB962C8B-B14F-4D97-AF65-F5344CB8AC3E}">
        <p14:creationId xmlns:p14="http://schemas.microsoft.com/office/powerpoint/2010/main" val="1195536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6ACA73-D307-445D-6523-362FBC7D3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emento grafico 2">
            <a:extLst>
              <a:ext uri="{FF2B5EF4-FFF2-40B4-BE49-F238E27FC236}">
                <a16:creationId xmlns:a16="http://schemas.microsoft.com/office/drawing/2014/main" id="{50AF9473-4EDF-C6D2-AA00-EFD33A5C2122}"/>
              </a:ext>
            </a:extLst>
          </p:cNvPr>
          <p:cNvSpPr/>
          <p:nvPr/>
        </p:nvSpPr>
        <p:spPr>
          <a:xfrm>
            <a:off x="0" y="2708938"/>
            <a:ext cx="12192064" cy="3284554"/>
          </a:xfrm>
          <a:custGeom>
            <a:avLst/>
            <a:gdLst>
              <a:gd name="connsiteX0" fmla="*/ 0 w 12192064"/>
              <a:gd name="connsiteY0" fmla="*/ 911984 h 3284554"/>
              <a:gd name="connsiteX1" fmla="*/ 10508816 w 12192064"/>
              <a:gd name="connsiteY1" fmla="*/ 911854 h 3284554"/>
              <a:gd name="connsiteX2" fmla="*/ 10717664 w 12192064"/>
              <a:gd name="connsiteY2" fmla="*/ 787987 h 3284554"/>
              <a:gd name="connsiteX3" fmla="*/ 10752656 w 12192064"/>
              <a:gd name="connsiteY3" fmla="*/ 549989 h 3284554"/>
              <a:gd name="connsiteX4" fmla="*/ 10960595 w 12192064"/>
              <a:gd name="connsiteY4" fmla="*/ 9984 h 3284554"/>
              <a:gd name="connsiteX5" fmla="*/ 11520467 w 12192064"/>
              <a:gd name="connsiteY5" fmla="*/ 9789 h 3284554"/>
              <a:gd name="connsiteX6" fmla="*/ 11763981 w 12192064"/>
              <a:gd name="connsiteY6" fmla="*/ 621077 h 3284554"/>
              <a:gd name="connsiteX7" fmla="*/ 12192000 w 12192064"/>
              <a:gd name="connsiteY7" fmla="*/ 923799 h 3284554"/>
              <a:gd name="connsiteX8" fmla="*/ 12192000 w 12192064"/>
              <a:gd name="connsiteY8" fmla="*/ 1600007 h 3284554"/>
              <a:gd name="connsiteX9" fmla="*/ 11825980 w 12192064"/>
              <a:gd name="connsiteY9" fmla="*/ 1715370 h 3284554"/>
              <a:gd name="connsiteX10" fmla="*/ 11800531 w 12192064"/>
              <a:gd name="connsiteY10" fmla="*/ 2103138 h 3284554"/>
              <a:gd name="connsiteX11" fmla="*/ 12192065 w 12192064"/>
              <a:gd name="connsiteY11" fmla="*/ 2299911 h 3284554"/>
              <a:gd name="connsiteX12" fmla="*/ 12192065 w 12192064"/>
              <a:gd name="connsiteY12" fmla="*/ 3284555 h 3284554"/>
              <a:gd name="connsiteX13" fmla="*/ 11894730 w 12192064"/>
              <a:gd name="connsiteY13" fmla="*/ 3284555 h 3284554"/>
              <a:gd name="connsiteX14" fmla="*/ 11794689 w 12192064"/>
              <a:gd name="connsiteY14" fmla="*/ 3188603 h 3284554"/>
              <a:gd name="connsiteX15" fmla="*/ 11743207 w 12192064"/>
              <a:gd name="connsiteY15" fmla="*/ 3073889 h 3284554"/>
              <a:gd name="connsiteX16" fmla="*/ 11697633 w 12192064"/>
              <a:gd name="connsiteY16" fmla="*/ 2360092 h 3284554"/>
              <a:gd name="connsiteX17" fmla="*/ 11039408 w 12192064"/>
              <a:gd name="connsiteY17" fmla="*/ 2138715 h 3284554"/>
              <a:gd name="connsiteX18" fmla="*/ 11039408 w 12192064"/>
              <a:gd name="connsiteY18" fmla="*/ 1725693 h 3284554"/>
              <a:gd name="connsiteX19" fmla="*/ 11636284 w 12192064"/>
              <a:gd name="connsiteY19" fmla="*/ 1573585 h 3284554"/>
              <a:gd name="connsiteX20" fmla="*/ 11750997 w 12192064"/>
              <a:gd name="connsiteY20" fmla="*/ 1438876 h 3284554"/>
              <a:gd name="connsiteX21" fmla="*/ 11737624 w 12192064"/>
              <a:gd name="connsiteY21" fmla="*/ 1074609 h 3284554"/>
              <a:gd name="connsiteX22" fmla="*/ 11531828 w 12192064"/>
              <a:gd name="connsiteY22" fmla="*/ 947690 h 3284554"/>
              <a:gd name="connsiteX23" fmla="*/ 10985784 w 12192064"/>
              <a:gd name="connsiteY23" fmla="*/ 948599 h 3284554"/>
              <a:gd name="connsiteX24" fmla="*/ 10791348 w 12192064"/>
              <a:gd name="connsiteY24" fmla="*/ 1122455 h 3284554"/>
              <a:gd name="connsiteX25" fmla="*/ 10776741 w 12192064"/>
              <a:gd name="connsiteY25" fmla="*/ 1285859 h 3284554"/>
              <a:gd name="connsiteX26" fmla="*/ 10771353 w 12192064"/>
              <a:gd name="connsiteY26" fmla="*/ 1897342 h 3284554"/>
              <a:gd name="connsiteX27" fmla="*/ 10556467 w 12192064"/>
              <a:gd name="connsiteY27" fmla="*/ 2062628 h 3284554"/>
              <a:gd name="connsiteX28" fmla="*/ 130 w 12192064"/>
              <a:gd name="connsiteY28" fmla="*/ 2062758 h 3284554"/>
              <a:gd name="connsiteX29" fmla="*/ 130 w 12192064"/>
              <a:gd name="connsiteY29" fmla="*/ 912049 h 328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192064" h="3284554">
                <a:moveTo>
                  <a:pt x="0" y="911984"/>
                </a:moveTo>
                <a:lnTo>
                  <a:pt x="10508816" y="911854"/>
                </a:lnTo>
                <a:cubicBezTo>
                  <a:pt x="10593147" y="901337"/>
                  <a:pt x="10678387" y="869007"/>
                  <a:pt x="10717664" y="787987"/>
                </a:cubicBezTo>
                <a:cubicBezTo>
                  <a:pt x="10742853" y="735985"/>
                  <a:pt x="10749280" y="613092"/>
                  <a:pt x="10752656" y="549989"/>
                </a:cubicBezTo>
                <a:cubicBezTo>
                  <a:pt x="10763043" y="355554"/>
                  <a:pt x="10681958" y="44002"/>
                  <a:pt x="10960595" y="9984"/>
                </a:cubicBezTo>
                <a:cubicBezTo>
                  <a:pt x="11091150" y="-5922"/>
                  <a:pt x="11384393" y="-403"/>
                  <a:pt x="11520467" y="9789"/>
                </a:cubicBezTo>
                <a:cubicBezTo>
                  <a:pt x="11857661" y="35108"/>
                  <a:pt x="11744830" y="392948"/>
                  <a:pt x="11763981" y="621077"/>
                </a:cubicBezTo>
                <a:cubicBezTo>
                  <a:pt x="11788781" y="916853"/>
                  <a:pt x="11946862" y="889132"/>
                  <a:pt x="12192000" y="923799"/>
                </a:cubicBezTo>
                <a:lnTo>
                  <a:pt x="12192000" y="1600007"/>
                </a:lnTo>
                <a:cubicBezTo>
                  <a:pt x="12084298" y="1626430"/>
                  <a:pt x="11886940" y="1594684"/>
                  <a:pt x="11825980" y="1715370"/>
                </a:cubicBezTo>
                <a:cubicBezTo>
                  <a:pt x="11791443" y="1783731"/>
                  <a:pt x="11790079" y="2023416"/>
                  <a:pt x="11800531" y="2103138"/>
                </a:cubicBezTo>
                <a:cubicBezTo>
                  <a:pt x="11827668" y="2311142"/>
                  <a:pt x="12039113" y="2270308"/>
                  <a:pt x="12192065" y="2299911"/>
                </a:cubicBezTo>
                <a:lnTo>
                  <a:pt x="12192065" y="3284555"/>
                </a:lnTo>
                <a:lnTo>
                  <a:pt x="11894730" y="3284555"/>
                </a:lnTo>
                <a:lnTo>
                  <a:pt x="11794689" y="3188603"/>
                </a:lnTo>
                <a:cubicBezTo>
                  <a:pt x="11767098" y="3153806"/>
                  <a:pt x="11749764" y="3118294"/>
                  <a:pt x="11743207" y="3073889"/>
                </a:cubicBezTo>
                <a:cubicBezTo>
                  <a:pt x="11717693" y="2901136"/>
                  <a:pt x="11784496" y="2484479"/>
                  <a:pt x="11697633" y="2360092"/>
                </a:cubicBezTo>
                <a:cubicBezTo>
                  <a:pt x="11564093" y="2169032"/>
                  <a:pt x="11076478" y="2405471"/>
                  <a:pt x="11039408" y="2138715"/>
                </a:cubicBezTo>
                <a:cubicBezTo>
                  <a:pt x="11023698" y="2025364"/>
                  <a:pt x="11023568" y="1839043"/>
                  <a:pt x="11039408" y="1725693"/>
                </a:cubicBezTo>
                <a:cubicBezTo>
                  <a:pt x="11071089" y="1498602"/>
                  <a:pt x="11484371" y="1604422"/>
                  <a:pt x="11636284" y="1573585"/>
                </a:cubicBezTo>
                <a:cubicBezTo>
                  <a:pt x="11699905" y="1560666"/>
                  <a:pt x="11742428" y="1499965"/>
                  <a:pt x="11750997" y="1438876"/>
                </a:cubicBezTo>
                <a:cubicBezTo>
                  <a:pt x="11762034" y="1359868"/>
                  <a:pt x="11763787" y="1143619"/>
                  <a:pt x="11737624" y="1074609"/>
                </a:cubicBezTo>
                <a:cubicBezTo>
                  <a:pt x="11707631" y="995601"/>
                  <a:pt x="11611290" y="955545"/>
                  <a:pt x="11531828" y="947690"/>
                </a:cubicBezTo>
                <a:cubicBezTo>
                  <a:pt x="11409647" y="935615"/>
                  <a:pt x="11104653" y="933018"/>
                  <a:pt x="10985784" y="948599"/>
                </a:cubicBezTo>
                <a:cubicBezTo>
                  <a:pt x="10891844" y="960869"/>
                  <a:pt x="10807448" y="1026049"/>
                  <a:pt x="10791348" y="1122455"/>
                </a:cubicBezTo>
                <a:cubicBezTo>
                  <a:pt x="10784337" y="1164588"/>
                  <a:pt x="10779273" y="1240610"/>
                  <a:pt x="10776741" y="1285859"/>
                </a:cubicBezTo>
                <a:cubicBezTo>
                  <a:pt x="10766873" y="1463091"/>
                  <a:pt x="10804981" y="1737898"/>
                  <a:pt x="10771353" y="1897342"/>
                </a:cubicBezTo>
                <a:cubicBezTo>
                  <a:pt x="10752331" y="1987386"/>
                  <a:pt x="10645992" y="2057564"/>
                  <a:pt x="10556467" y="2062628"/>
                </a:cubicBezTo>
                <a:lnTo>
                  <a:pt x="130" y="2062758"/>
                </a:lnTo>
                <a:lnTo>
                  <a:pt x="130" y="912049"/>
                </a:lnTo>
                <a:close/>
              </a:path>
            </a:pathLst>
          </a:custGeom>
          <a:gradFill>
            <a:gsLst>
              <a:gs pos="64000">
                <a:srgbClr val="562A81"/>
              </a:gs>
              <a:gs pos="68000">
                <a:srgbClr val="562A81">
                  <a:alpha val="98000"/>
                </a:srgbClr>
              </a:gs>
              <a:gs pos="73000">
                <a:srgbClr val="562A81">
                  <a:alpha val="91000"/>
                </a:srgbClr>
              </a:gs>
              <a:gs pos="78000">
                <a:srgbClr val="562A81">
                  <a:alpha val="81000"/>
                </a:srgbClr>
              </a:gs>
              <a:gs pos="84000">
                <a:srgbClr val="562A81">
                  <a:alpha val="66000"/>
                </a:srgbClr>
              </a:gs>
              <a:gs pos="89000">
                <a:srgbClr val="562A81">
                  <a:alpha val="47000"/>
                </a:srgbClr>
              </a:gs>
              <a:gs pos="95000">
                <a:srgbClr val="562A81">
                  <a:alpha val="24000"/>
                </a:srgbClr>
              </a:gs>
              <a:gs pos="100000">
                <a:srgbClr val="562A81">
                  <a:alpha val="0"/>
                </a:srgbClr>
              </a:gs>
            </a:gsLst>
            <a:lin ang="0" scaled="1"/>
          </a:gradFill>
          <a:ln w="6492" cap="flat">
            <a:noFill/>
            <a:prstDash val="solid"/>
            <a:miter/>
          </a:ln>
        </p:spPr>
        <p:txBody>
          <a:bodyPr rtlCol="0" anchor="ctr"/>
          <a:lstStyle/>
          <a:p>
            <a:endParaRPr lang="it-IT"/>
          </a:p>
        </p:txBody>
      </p:sp>
      <p:sp>
        <p:nvSpPr>
          <p:cNvPr id="4" name="Segnaposto testo 2">
            <a:extLst>
              <a:ext uri="{FF2B5EF4-FFF2-40B4-BE49-F238E27FC236}">
                <a16:creationId xmlns:a16="http://schemas.microsoft.com/office/drawing/2014/main" id="{EB95DF51-02A5-D76F-9934-86F0F04CE0E5}"/>
              </a:ext>
            </a:extLst>
          </p:cNvPr>
          <p:cNvSpPr txBox="1">
            <a:spLocks/>
          </p:cNvSpPr>
          <p:nvPr/>
        </p:nvSpPr>
        <p:spPr>
          <a:xfrm>
            <a:off x="424015" y="1816252"/>
            <a:ext cx="2989153" cy="16292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5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Settembre (prima GO LIVE)</a:t>
            </a:r>
            <a:endParaRPr lang="it-IT" b="1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Call 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collettiva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di 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allineamento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prepartenza</a:t>
            </a:r>
            <a:endParaRPr lang="en-US" sz="12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Distribuzione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credenziali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webapp a tutti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fisioterapisti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OFI</a:t>
            </a:r>
            <a:endParaRPr lang="en-US" sz="1200">
              <a:solidFill>
                <a:srgbClr val="000000"/>
              </a:solidFill>
              <a:latin typeface="Poppins"/>
              <a:ea typeface="Source Sans Pro"/>
              <a:cs typeface="Poppins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Distribuzione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codici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sconto</a:t>
            </a:r>
            <a:r>
              <a:rPr lang="en-US" sz="1200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 per </a:t>
            </a:r>
            <a:r>
              <a:rPr lang="en-US" sz="1200" err="1">
                <a:solidFill>
                  <a:srgbClr val="5A4A6A"/>
                </a:solidFill>
                <a:latin typeface="Poppins"/>
                <a:ea typeface="Source Sans Pro"/>
                <a:cs typeface="Poppins"/>
              </a:rPr>
              <a:t>pazienti</a:t>
            </a:r>
            <a:endParaRPr lang="en-US" sz="1200" err="1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Test accesso e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verifica</a:t>
            </a:r>
            <a:r>
              <a:rPr lang="en-US" sz="12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2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funzionamento</a:t>
            </a:r>
            <a:endParaRPr lang="en-US" sz="12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5" name="Segnaposto testo 2">
            <a:extLst>
              <a:ext uri="{FF2B5EF4-FFF2-40B4-BE49-F238E27FC236}">
                <a16:creationId xmlns:a16="http://schemas.microsoft.com/office/drawing/2014/main" id="{B43758FA-BC03-05AB-BE5E-7CA2148872C4}"/>
              </a:ext>
            </a:extLst>
          </p:cNvPr>
          <p:cNvSpPr txBox="1">
            <a:spLocks/>
          </p:cNvSpPr>
          <p:nvPr/>
        </p:nvSpPr>
        <p:spPr>
          <a:xfrm>
            <a:off x="1687068" y="4902224"/>
            <a:ext cx="3512425" cy="15572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8 Settembre Go-live </a:t>
            </a:r>
            <a:endParaRPr lang="it-IT" sz="14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Account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fisioterapisti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attivi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in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produzione</a:t>
            </a:r>
            <a:endParaRPr lang="it-IT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sugli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store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Libreria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5 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validati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Dashboard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attiva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con tutti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ifisioterapisti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0" indent="-171450">
              <a:buFont typeface="Arial" pitchFamily="2" charset="2"/>
              <a:buChar char="•"/>
              <a:defRPr/>
            </a:pPr>
            <a:endParaRPr lang="en-US" sz="110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400" b="1">
              <a:solidFill>
                <a:srgbClr val="FF44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Segnaposto testo 2">
            <a:extLst>
              <a:ext uri="{FF2B5EF4-FFF2-40B4-BE49-F238E27FC236}">
                <a16:creationId xmlns:a16="http://schemas.microsoft.com/office/drawing/2014/main" id="{D6137849-03A5-6CDA-EECD-41DFA30AD669}"/>
              </a:ext>
            </a:extLst>
          </p:cNvPr>
          <p:cNvSpPr txBox="1">
            <a:spLocks/>
          </p:cNvSpPr>
          <p:nvPr/>
        </p:nvSpPr>
        <p:spPr>
          <a:xfrm>
            <a:off x="3466368" y="1810955"/>
            <a:ext cx="3634504" cy="164180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Sett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–Ott </a:t>
            </a: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Onboarding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endParaRPr lang="it-IT" b="1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Primi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registrati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infarmacia</a:t>
            </a:r>
            <a:endParaRPr lang="it-IT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App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Fisiosmart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disponibile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per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ipazienti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Primo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monitoraggio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aderenza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dalla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dashboard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Feedback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tecnico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raccolto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daHelaglobe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lvl="0" indent="-171450">
              <a:buFont typeface="Arial" pitchFamily="2" charset="2"/>
              <a:buChar char="•"/>
              <a:defRPr/>
            </a:pP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Segnaposto testo 2">
            <a:extLst>
              <a:ext uri="{FF2B5EF4-FFF2-40B4-BE49-F238E27FC236}">
                <a16:creationId xmlns:a16="http://schemas.microsoft.com/office/drawing/2014/main" id="{9187634C-4964-9D24-8237-93B9F46B4925}"/>
              </a:ext>
            </a:extLst>
          </p:cNvPr>
          <p:cNvSpPr txBox="1">
            <a:spLocks/>
          </p:cNvSpPr>
          <p:nvPr/>
        </p:nvSpPr>
        <p:spPr>
          <a:xfrm>
            <a:off x="5759527" y="4876824"/>
            <a:ext cx="4149357" cy="1661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1600" kern="1200">
                <a:solidFill>
                  <a:schemeClr val="accent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Nov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–</a:t>
            </a:r>
            <a:r>
              <a:rPr lang="it-IT" sz="1400" b="1" err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Dic</a:t>
            </a:r>
            <a:r>
              <a:rPr lang="it-IT" sz="1400" b="1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Review &amp; Scale </a:t>
            </a:r>
            <a:endParaRPr lang="it-IT" sz="14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Analisi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collettivi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del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progetto</a:t>
            </a:r>
            <a:endParaRPr lang="en-US" sz="1100">
              <a:solidFill>
                <a:srgbClr val="5A4A6A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Review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KPI: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risultati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 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criticità,evoluzioni</a:t>
            </a:r>
            <a:endParaRPr lang="en-US" sz="1100">
              <a:solidFill>
                <a:srgbClr val="000000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Estensione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libreria</a:t>
            </a:r>
            <a:r>
              <a:rPr lang="en-US" sz="1100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100" err="1">
                <a:solidFill>
                  <a:srgbClr val="5A4A6A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endParaRPr lang="en-US" sz="1100" b="0" i="0" u="none" strike="noStrike" kern="1200" cap="none" spc="0" normalizeH="0" baseline="0" noProof="0">
              <a:ln>
                <a:noFill/>
              </a:ln>
              <a:solidFill>
                <a:srgbClr val="5A4A6A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71450" indent="-171450">
              <a:buFont typeface="Arial" pitchFamily="2" charset="2"/>
              <a:buChar char="•"/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en-US" sz="1100">
              <a:solidFill>
                <a:srgbClr val="5A4A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defRPr/>
            </a:pPr>
            <a:endParaRPr lang="it-IT" sz="1200">
              <a:solidFill>
                <a:srgbClr val="44546A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73DFBC63-E11F-EBFB-2D4B-BD4C809A847A}"/>
              </a:ext>
            </a:extLst>
          </p:cNvPr>
          <p:cNvGrpSpPr/>
          <p:nvPr/>
        </p:nvGrpSpPr>
        <p:grpSpPr>
          <a:xfrm>
            <a:off x="259624" y="1843561"/>
            <a:ext cx="155596" cy="2294926"/>
            <a:chOff x="259624" y="1843561"/>
            <a:chExt cx="155596" cy="2294926"/>
          </a:xfrm>
        </p:grpSpPr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3EF09F77-F528-D5F9-0620-6656A584799B}"/>
                </a:ext>
              </a:extLst>
            </p:cNvPr>
            <p:cNvSpPr/>
            <p:nvPr/>
          </p:nvSpPr>
          <p:spPr>
            <a:xfrm>
              <a:off x="316839" y="1967865"/>
              <a:ext cx="45719" cy="211454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76E62AB3-5706-782A-7668-1A8170C7C1C5}"/>
                </a:ext>
              </a:extLst>
            </p:cNvPr>
            <p:cNvSpPr/>
            <p:nvPr/>
          </p:nvSpPr>
          <p:spPr>
            <a:xfrm>
              <a:off x="297746" y="4053909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D2AE4F4C-E4A3-194D-0DD7-D54CB6DF91D4}"/>
                </a:ext>
              </a:extLst>
            </p:cNvPr>
            <p:cNvSpPr/>
            <p:nvPr/>
          </p:nvSpPr>
          <p:spPr>
            <a:xfrm>
              <a:off x="259624" y="1843561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BBCA1374-3B91-7840-5B72-1CF531CB3B1B}"/>
              </a:ext>
            </a:extLst>
          </p:cNvPr>
          <p:cNvGrpSpPr/>
          <p:nvPr/>
        </p:nvGrpSpPr>
        <p:grpSpPr>
          <a:xfrm>
            <a:off x="3334155" y="1836220"/>
            <a:ext cx="155596" cy="2294926"/>
            <a:chOff x="259624" y="1843561"/>
            <a:chExt cx="155596" cy="2294926"/>
          </a:xfrm>
        </p:grpSpPr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257F139-5AAC-AA43-0F6A-AD7B59633F25}"/>
                </a:ext>
              </a:extLst>
            </p:cNvPr>
            <p:cNvSpPr/>
            <p:nvPr/>
          </p:nvSpPr>
          <p:spPr>
            <a:xfrm>
              <a:off x="316839" y="1967865"/>
              <a:ext cx="45719" cy="2114549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BB054E7-9E1C-ABCD-DB62-2119B57E1EB8}"/>
                </a:ext>
              </a:extLst>
            </p:cNvPr>
            <p:cNvSpPr/>
            <p:nvPr/>
          </p:nvSpPr>
          <p:spPr>
            <a:xfrm>
              <a:off x="297746" y="4053909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5277166F-713C-25BB-2C8E-4BB15464F3D7}"/>
                </a:ext>
              </a:extLst>
            </p:cNvPr>
            <p:cNvSpPr/>
            <p:nvPr/>
          </p:nvSpPr>
          <p:spPr>
            <a:xfrm>
              <a:off x="259624" y="1843561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9F90463C-3614-BB74-A7D0-EBE72FFE1373}"/>
              </a:ext>
            </a:extLst>
          </p:cNvPr>
          <p:cNvGrpSpPr/>
          <p:nvPr/>
        </p:nvGrpSpPr>
        <p:grpSpPr>
          <a:xfrm>
            <a:off x="1543539" y="4088857"/>
            <a:ext cx="155596" cy="1014766"/>
            <a:chOff x="1021379" y="4075073"/>
            <a:chExt cx="155596" cy="1014766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40C9872C-27C5-89EA-AF91-6D530401C181}"/>
                </a:ext>
              </a:extLst>
            </p:cNvPr>
            <p:cNvSpPr/>
            <p:nvPr/>
          </p:nvSpPr>
          <p:spPr>
            <a:xfrm flipH="1" flipV="1">
              <a:off x="1076318" y="4131146"/>
              <a:ext cx="45719" cy="916298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Ovale 22">
              <a:extLst>
                <a:ext uri="{FF2B5EF4-FFF2-40B4-BE49-F238E27FC236}">
                  <a16:creationId xmlns:a16="http://schemas.microsoft.com/office/drawing/2014/main" id="{1140B14D-8351-97DF-986E-EE483AACE9F7}"/>
                </a:ext>
              </a:extLst>
            </p:cNvPr>
            <p:cNvSpPr/>
            <p:nvPr/>
          </p:nvSpPr>
          <p:spPr>
            <a:xfrm flipH="1" flipV="1">
              <a:off x="1056888" y="4075073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499DA8C1-8DF1-0615-72E1-45B9C53649EF}"/>
                </a:ext>
              </a:extLst>
            </p:cNvPr>
            <p:cNvSpPr/>
            <p:nvPr/>
          </p:nvSpPr>
          <p:spPr>
            <a:xfrm flipH="1" flipV="1">
              <a:off x="1021379" y="4934243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C24B84F4-EE5B-C514-7C88-9F5559B2627B}"/>
              </a:ext>
            </a:extLst>
          </p:cNvPr>
          <p:cNvGrpSpPr/>
          <p:nvPr/>
        </p:nvGrpSpPr>
        <p:grpSpPr>
          <a:xfrm>
            <a:off x="5638101" y="4075073"/>
            <a:ext cx="155596" cy="1014766"/>
            <a:chOff x="1021379" y="4075073"/>
            <a:chExt cx="155596" cy="1014766"/>
          </a:xfrm>
        </p:grpSpPr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445E1E65-1288-13F3-8D45-645ADDA09EEE}"/>
                </a:ext>
              </a:extLst>
            </p:cNvPr>
            <p:cNvSpPr/>
            <p:nvPr/>
          </p:nvSpPr>
          <p:spPr>
            <a:xfrm flipH="1" flipV="1">
              <a:off x="1076318" y="4131146"/>
              <a:ext cx="45719" cy="916298"/>
            </a:xfrm>
            <a:prstGeom prst="rect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150CF375-82FC-4337-DDCE-0799752FF8AB}"/>
                </a:ext>
              </a:extLst>
            </p:cNvPr>
            <p:cNvSpPr/>
            <p:nvPr/>
          </p:nvSpPr>
          <p:spPr>
            <a:xfrm flipH="1" flipV="1">
              <a:off x="1056888" y="4075073"/>
              <a:ext cx="84578" cy="84578"/>
            </a:xfrm>
            <a:prstGeom prst="ellipse">
              <a:avLst/>
            </a:prstGeom>
            <a:solidFill>
              <a:srgbClr val="EEED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Ovale 27">
              <a:extLst>
                <a:ext uri="{FF2B5EF4-FFF2-40B4-BE49-F238E27FC236}">
                  <a16:creationId xmlns:a16="http://schemas.microsoft.com/office/drawing/2014/main" id="{D56873AF-F28C-A080-0B70-7AD05E1B240A}"/>
                </a:ext>
              </a:extLst>
            </p:cNvPr>
            <p:cNvSpPr/>
            <p:nvPr/>
          </p:nvSpPr>
          <p:spPr>
            <a:xfrm flipH="1" flipV="1">
              <a:off x="1021379" y="4934243"/>
              <a:ext cx="155596" cy="155596"/>
            </a:xfrm>
            <a:prstGeom prst="ellipse">
              <a:avLst/>
            </a:prstGeom>
            <a:solidFill>
              <a:srgbClr val="562A8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Text 1">
            <a:extLst>
              <a:ext uri="{FF2B5EF4-FFF2-40B4-BE49-F238E27FC236}">
                <a16:creationId xmlns:a16="http://schemas.microsoft.com/office/drawing/2014/main" id="{383229D3-606E-8003-8225-470CBC2B6406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TIMELINE: GO-LIVE IN DATA 8 SETTEMBRE</a:t>
            </a:r>
          </a:p>
        </p:txBody>
      </p:sp>
    </p:spTree>
    <p:extLst>
      <p:ext uri="{BB962C8B-B14F-4D97-AF65-F5344CB8AC3E}">
        <p14:creationId xmlns:p14="http://schemas.microsoft.com/office/powerpoint/2010/main" val="27836447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5AB0AC-577F-36A1-DD78-4CD3FB4A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8D889FBF-00BC-AE45-2005-703044F6BF8E}"/>
              </a:ext>
            </a:extLst>
          </p:cNvPr>
          <p:cNvSpPr/>
          <p:nvPr/>
        </p:nvSpPr>
        <p:spPr>
          <a:xfrm>
            <a:off x="616688" y="2027983"/>
            <a:ext cx="8838846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 panose="00000500000000000000" pitchFamily="2" charset="0"/>
                <a:ea typeface="+mn-lt"/>
                <a:cs typeface="Poppins" panose="00000500000000000000" pitchFamily="2" charset="0"/>
              </a:rPr>
              <a:t>SIMULAZIONE</a:t>
            </a:r>
            <a:endParaRPr lang="it-IT" b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307556C-24B8-73DA-CC17-469021AC43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85" b="11828"/>
          <a:stretch>
            <a:fillRect/>
          </a:stretch>
        </p:blipFill>
        <p:spPr>
          <a:xfrm>
            <a:off x="6676103" y="0"/>
            <a:ext cx="5515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7261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B46C3F-394C-B87C-59C1-36ADCC521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1FC2BD94-7C94-9F03-5B2E-6FFA3BA80D12}"/>
              </a:ext>
            </a:extLst>
          </p:cNvPr>
          <p:cNvGrpSpPr/>
          <p:nvPr/>
        </p:nvGrpSpPr>
        <p:grpSpPr>
          <a:xfrm>
            <a:off x="412670" y="1093118"/>
            <a:ext cx="11456242" cy="4205469"/>
            <a:chOff x="412670" y="1093118"/>
            <a:chExt cx="11456242" cy="4205469"/>
          </a:xfrm>
        </p:grpSpPr>
        <p:pic>
          <p:nvPicPr>
            <p:cNvPr id="212" name="Immagine 211" descr="Immagine che contiene testo, calzature, vestiti, schermata&#10;&#10;Il contenuto generato dall&amp;#39;IA potrebbe non essere corretto.">
              <a:extLst>
                <a:ext uri="{FF2B5EF4-FFF2-40B4-BE49-F238E27FC236}">
                  <a16:creationId xmlns:a16="http://schemas.microsoft.com/office/drawing/2014/main" id="{9DDEE9C2-EF11-CFD2-D008-26223CAC50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2670" y="1093118"/>
              <a:ext cx="5318888" cy="4205469"/>
            </a:xfrm>
            <a:prstGeom prst="rect">
              <a:avLst/>
            </a:prstGeom>
          </p:spPr>
        </p:pic>
        <p:sp>
          <p:nvSpPr>
            <p:cNvPr id="16" name="Shape 14">
              <a:extLst>
                <a:ext uri="{FF2B5EF4-FFF2-40B4-BE49-F238E27FC236}">
                  <a16:creationId xmlns:a16="http://schemas.microsoft.com/office/drawing/2014/main" id="{0793B9D6-AE47-0229-EA0A-3CD43328A3EF}"/>
                </a:ext>
              </a:extLst>
            </p:cNvPr>
            <p:cNvSpPr/>
            <p:nvPr/>
          </p:nvSpPr>
          <p:spPr>
            <a:xfrm>
              <a:off x="5683250" y="1215517"/>
              <a:ext cx="339725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0" name="Shape 14">
              <a:extLst>
                <a:ext uri="{FF2B5EF4-FFF2-40B4-BE49-F238E27FC236}">
                  <a16:creationId xmlns:a16="http://schemas.microsoft.com/office/drawing/2014/main" id="{9C51D449-BFD7-69FC-FF44-D052A1FA003D}"/>
                </a:ext>
              </a:extLst>
            </p:cNvPr>
            <p:cNvSpPr/>
            <p:nvPr/>
          </p:nvSpPr>
          <p:spPr>
            <a:xfrm>
              <a:off x="5683250" y="2281590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1" name="Shape 14">
              <a:extLst>
                <a:ext uri="{FF2B5EF4-FFF2-40B4-BE49-F238E27FC236}">
                  <a16:creationId xmlns:a16="http://schemas.microsoft.com/office/drawing/2014/main" id="{F27AC307-46B0-3DA8-1280-E8F2B710D1F0}"/>
                </a:ext>
              </a:extLst>
            </p:cNvPr>
            <p:cNvSpPr/>
            <p:nvPr/>
          </p:nvSpPr>
          <p:spPr>
            <a:xfrm>
              <a:off x="5683250" y="2807586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5" name="Shape 14">
              <a:extLst>
                <a:ext uri="{FF2B5EF4-FFF2-40B4-BE49-F238E27FC236}">
                  <a16:creationId xmlns:a16="http://schemas.microsoft.com/office/drawing/2014/main" id="{EFD32477-84CD-EF5F-356A-BDF0E9AE92E5}"/>
                </a:ext>
              </a:extLst>
            </p:cNvPr>
            <p:cNvSpPr/>
            <p:nvPr/>
          </p:nvSpPr>
          <p:spPr>
            <a:xfrm>
              <a:off x="5683250" y="3251189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2" name="Shape 14">
              <a:extLst>
                <a:ext uri="{FF2B5EF4-FFF2-40B4-BE49-F238E27FC236}">
                  <a16:creationId xmlns:a16="http://schemas.microsoft.com/office/drawing/2014/main" id="{E4A36A77-AB9B-657E-77EB-6B695618CB83}"/>
                </a:ext>
              </a:extLst>
            </p:cNvPr>
            <p:cNvSpPr/>
            <p:nvPr/>
          </p:nvSpPr>
          <p:spPr>
            <a:xfrm>
              <a:off x="5683250" y="3694693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3" name="Shape 14">
              <a:extLst>
                <a:ext uri="{FF2B5EF4-FFF2-40B4-BE49-F238E27FC236}">
                  <a16:creationId xmlns:a16="http://schemas.microsoft.com/office/drawing/2014/main" id="{7494CA36-12BE-3026-E15C-6246CEF02676}"/>
                </a:ext>
              </a:extLst>
            </p:cNvPr>
            <p:cNvSpPr/>
            <p:nvPr/>
          </p:nvSpPr>
          <p:spPr>
            <a:xfrm>
              <a:off x="5683250" y="4242910"/>
              <a:ext cx="6096080" cy="333787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4" name="Shape 14">
              <a:extLst>
                <a:ext uri="{FF2B5EF4-FFF2-40B4-BE49-F238E27FC236}">
                  <a16:creationId xmlns:a16="http://schemas.microsoft.com/office/drawing/2014/main" id="{93C61611-D1C5-12D1-CEF3-9CB5797C8DD4}"/>
                </a:ext>
              </a:extLst>
            </p:cNvPr>
            <p:cNvSpPr/>
            <p:nvPr/>
          </p:nvSpPr>
          <p:spPr>
            <a:xfrm>
              <a:off x="5683250" y="4694774"/>
              <a:ext cx="6096080" cy="427264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9" name="Shape 14">
              <a:extLst>
                <a:ext uri="{FF2B5EF4-FFF2-40B4-BE49-F238E27FC236}">
                  <a16:creationId xmlns:a16="http://schemas.microsoft.com/office/drawing/2014/main" id="{2D02CF2E-B2AC-1367-C534-5842F5941F70}"/>
                </a:ext>
              </a:extLst>
            </p:cNvPr>
            <p:cNvSpPr/>
            <p:nvPr/>
          </p:nvSpPr>
          <p:spPr>
            <a:xfrm>
              <a:off x="5683250" y="1884288"/>
              <a:ext cx="6096080" cy="292608"/>
            </a:xfrm>
            <a:prstGeom prst="rect">
              <a:avLst/>
            </a:prstGeom>
            <a:solidFill>
              <a:srgbClr val="DED6EB"/>
            </a:solidFill>
            <a:ln w="12700">
              <a:noFill/>
              <a:prstDash val="solid"/>
            </a:ln>
          </p:spPr>
        </p:sp>
        <p:sp>
          <p:nvSpPr>
            <p:cNvPr id="177" name="Text 31">
              <a:extLst>
                <a:ext uri="{FF2B5EF4-FFF2-40B4-BE49-F238E27FC236}">
                  <a16:creationId xmlns:a16="http://schemas.microsoft.com/office/drawing/2014/main" id="{2BA3A891-021C-B51F-A499-4FE2B06CB552}"/>
                </a:ext>
              </a:extLst>
            </p:cNvPr>
            <p:cNvSpPr/>
            <p:nvPr/>
          </p:nvSpPr>
          <p:spPr>
            <a:xfrm>
              <a:off x="6126480" y="1301205"/>
              <a:ext cx="5742432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kern="0" spc="100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CHECKLIST DI SETUP</a:t>
              </a:r>
              <a:endParaRPr lang="en-US" sz="20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1" name="Text 33">
              <a:extLst>
                <a:ext uri="{FF2B5EF4-FFF2-40B4-BE49-F238E27FC236}">
                  <a16:creationId xmlns:a16="http://schemas.microsoft.com/office/drawing/2014/main" id="{548E3573-8796-2123-A8C4-D3D6A8F7A9CB}"/>
                </a:ext>
              </a:extLst>
            </p:cNvPr>
            <p:cNvSpPr/>
            <p:nvPr/>
          </p:nvSpPr>
          <p:spPr>
            <a:xfrm>
              <a:off x="6126480" y="1934173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Telefono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stabile 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su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 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supporto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  o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appoggiato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—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mai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/>
                  <a:cs typeface="Poppins" panose="00000500000000000000" pitchFamily="2" charset="0"/>
                </a:rPr>
                <a:t> tenuto in mano.</a:t>
              </a:r>
              <a:endParaRPr lang="en-US" sz="1200">
                <a:latin typeface="Poppins" panose="00000500000000000000" pitchFamily="2" charset="0"/>
                <a:ea typeface="Source Sans Pro"/>
                <a:cs typeface="Poppins" panose="00000500000000000000" pitchFamily="2" charset="0"/>
              </a:endParaRPr>
            </a:p>
          </p:txBody>
        </p:sp>
        <p:sp>
          <p:nvSpPr>
            <p:cNvPr id="185" name="Text 35">
              <a:extLst>
                <a:ext uri="{FF2B5EF4-FFF2-40B4-BE49-F238E27FC236}">
                  <a16:creationId xmlns:a16="http://schemas.microsoft.com/office/drawing/2014/main" id="{C6E7186B-8FC4-DAF4-CBB6-15941B1905CE}"/>
                </a:ext>
              </a:extLst>
            </p:cNvPr>
            <p:cNvSpPr/>
            <p:nvPr/>
          </p:nvSpPr>
          <p:spPr>
            <a:xfrm>
              <a:off x="6126480" y="2332807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Distanza ≈ 2,5–3 m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tutto il corpo, da testa a piedi, dentro l’inquadratura.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89" name="Text 37">
              <a:extLst>
                <a:ext uri="{FF2B5EF4-FFF2-40B4-BE49-F238E27FC236}">
                  <a16:creationId xmlns:a16="http://schemas.microsoft.com/office/drawing/2014/main" id="{1D0F7A85-FB6F-253E-9E49-AE4905C16753}"/>
                </a:ext>
              </a:extLst>
            </p:cNvPr>
            <p:cNvSpPr/>
            <p:nvPr/>
          </p:nvSpPr>
          <p:spPr>
            <a:xfrm>
              <a:off x="6126480" y="2883844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Altezza del bacino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telefono leggermente inclinato verso l’alto.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3" name="Text 39">
              <a:extLst>
                <a:ext uri="{FF2B5EF4-FFF2-40B4-BE49-F238E27FC236}">
                  <a16:creationId xmlns:a16="http://schemas.microsoft.com/office/drawing/2014/main" id="{4AA11F52-F7EE-2A53-5BCD-DE50B2BDF3BE}"/>
                </a:ext>
              </a:extLst>
            </p:cNvPr>
            <p:cNvSpPr/>
            <p:nvPr/>
          </p:nvSpPr>
          <p:spPr>
            <a:xfrm>
              <a:off x="6126480" y="3315134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Luce frontale e uniforme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evita il controluce e le finestre alle spalle.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97" name="Text 41">
              <a:extLst>
                <a:ext uri="{FF2B5EF4-FFF2-40B4-BE49-F238E27FC236}">
                  <a16:creationId xmlns:a16="http://schemas.microsoft.com/office/drawing/2014/main" id="{DB94EAEB-2DC8-DC32-ECFC-100B2AD18D1E}"/>
                </a:ext>
              </a:extLst>
            </p:cNvPr>
            <p:cNvSpPr/>
            <p:nvPr/>
          </p:nvSpPr>
          <p:spPr>
            <a:xfrm>
              <a:off x="6126480" y="3735541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Sfondo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</a:t>
              </a: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neutro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e </a:t>
              </a:r>
              <a:r>
                <a:rPr lang="en-US" sz="1200" b="1" err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sgombro</a:t>
              </a: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niente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persone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o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oggetti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in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movimento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 </a:t>
              </a:r>
              <a:r>
                <a:rPr lang="en-US" sz="1150" err="1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dietro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1" name="Text 43">
              <a:extLst>
                <a:ext uri="{FF2B5EF4-FFF2-40B4-BE49-F238E27FC236}">
                  <a16:creationId xmlns:a16="http://schemas.microsoft.com/office/drawing/2014/main" id="{960F1E66-F18F-8A07-AA3C-4557EAB7000E}"/>
                </a:ext>
              </a:extLst>
            </p:cNvPr>
            <p:cNvSpPr/>
            <p:nvPr/>
          </p:nvSpPr>
          <p:spPr>
            <a:xfrm>
              <a:off x="6126480" y="4330119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Spazio libero ≈ 2×2 m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per muoversi in sicurezza davanti al telefono.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205" name="Text 45">
              <a:extLst>
                <a:ext uri="{FF2B5EF4-FFF2-40B4-BE49-F238E27FC236}">
                  <a16:creationId xmlns:a16="http://schemas.microsoft.com/office/drawing/2014/main" id="{7857BA0F-E924-10FA-2A91-27C264CE1EFB}"/>
                </a:ext>
              </a:extLst>
            </p:cNvPr>
            <p:cNvSpPr/>
            <p:nvPr/>
          </p:nvSpPr>
          <p:spPr>
            <a:xfrm>
              <a:off x="6126480" y="4750525"/>
              <a:ext cx="5468112" cy="50749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171450" indent="-171450">
                <a:lnSpc>
                  <a:spcPct val="98000"/>
                </a:lnSpc>
                <a:buFont typeface="Arial" panose="020B0604020202020204" pitchFamily="34" charset="0"/>
                <a:buChar char="•"/>
              </a:pPr>
              <a:r>
                <a:rPr lang="en-US" sz="1200" b="1">
                  <a:solidFill>
                    <a:srgbClr val="2B054E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Abbigliamento aderente  </a:t>
              </a:r>
              <a:r>
                <a:rPr lang="en-US" sz="1150">
                  <a:solidFill>
                    <a:srgbClr val="5A4A6A"/>
                  </a:solidFill>
                  <a:latin typeface="Poppins" panose="00000500000000000000" pitchFamily="2" charset="0"/>
                  <a:ea typeface="Source Sans Pro" pitchFamily="34" charset="-122"/>
                  <a:cs typeface="Poppins" panose="00000500000000000000" pitchFamily="2" charset="0"/>
                </a:rPr>
                <a:t>articolazioni ben visibili, evita pantaloni larghi.</a:t>
              </a:r>
              <a:endParaRPr lang="en-US" sz="12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7" name="Text 1">
            <a:extLst>
              <a:ext uri="{FF2B5EF4-FFF2-40B4-BE49-F238E27FC236}">
                <a16:creationId xmlns:a16="http://schemas.microsoft.com/office/drawing/2014/main" id="{901EB972-604F-5E50-2E7D-40B8C4477961}"/>
              </a:ext>
            </a:extLst>
          </p:cNvPr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 SIMULAZIONE DAL VIVO:</a:t>
            </a:r>
          </a:p>
          <a:p>
            <a:r>
              <a:rPr lang="en-US" sz="3000" kern="0" spc="100">
                <a:solidFill>
                  <a:srgbClr val="FFFFF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SETUP FISICO PREPARARE SPAZIO E TELEFFONO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9637E0E-76FB-F7EE-6C3C-8525FE5E8A1F}"/>
              </a:ext>
            </a:extLst>
          </p:cNvPr>
          <p:cNvSpPr/>
          <p:nvPr/>
        </p:nvSpPr>
        <p:spPr>
          <a:xfrm>
            <a:off x="499173" y="5428701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buNone/>
            </a:pP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fase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di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centratura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dell’app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conferma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in tempo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inquadratura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e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distanza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corrette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lascia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che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sia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l’app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a </a:t>
            </a:r>
            <a:r>
              <a:rPr lang="en-US" sz="12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guidarti</a:t>
            </a:r>
            <a:r>
              <a:rPr lang="en-US" sz="12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274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CBA5DD-D303-94B3-8792-0DCBFC96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0">
            <a:extLst>
              <a:ext uri="{FF2B5EF4-FFF2-40B4-BE49-F238E27FC236}">
                <a16:creationId xmlns:a16="http://schemas.microsoft.com/office/drawing/2014/main" id="{910A0745-D339-402A-6A8C-86DAE74F887F}"/>
              </a:ext>
            </a:extLst>
          </p:cNvPr>
          <p:cNvSpPr/>
          <p:nvPr/>
        </p:nvSpPr>
        <p:spPr>
          <a:xfrm>
            <a:off x="321562" y="1163624"/>
            <a:ext cx="115488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 teleriabilitazione non è un’app: è un </a:t>
            </a:r>
            <a:r>
              <a:rPr lang="it-IT" sz="1600" b="1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percorso di trasformazione digitale 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di persone, processi e strumenti. Funziona solo se progettata attorno all’intero </a:t>
            </a:r>
            <a:r>
              <a:rPr lang="it-IT" sz="1600" b="1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ecosistema clinico </a:t>
            </a:r>
            <a:r>
              <a:rPr lang="it-IT" sz="16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 non attorno alla singola tecnologia.</a:t>
            </a:r>
          </a:p>
        </p:txBody>
      </p:sp>
      <p:pic>
        <p:nvPicPr>
          <p:cNvPr id="19" name="Immagine 18" descr="Immagine che contiene testo, diagramma, cerchio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2A44EE19-F540-6ADD-7891-49F812DA33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696" y="1886000"/>
            <a:ext cx="6946605" cy="3751621"/>
          </a:xfrm>
          <a:prstGeom prst="rect">
            <a:avLst/>
          </a:prstGeom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BCDE091E-D7E0-07DC-1DAB-578DC8621836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nasce dentro questo ecosistema, non per sostituirlo, ma per tenerlo connesso.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B4396B4-0B86-93E6-B2CB-A5E55161A823}"/>
              </a:ext>
            </a:extLst>
          </p:cNvPr>
          <p:cNvSpPr txBox="1">
            <a:spLocks/>
          </p:cNvSpPr>
          <p:nvPr/>
        </p:nvSpPr>
        <p:spPr>
          <a:xfrm>
            <a:off x="91835" y="222616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it-IT" u="none" kern="0" spc="100" noProof="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LA TELERIABILITAZIONE: </a:t>
            </a:r>
            <a:r>
              <a:rPr lang="it-IT" b="0" u="none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UN ECOSISTEMA</a:t>
            </a:r>
            <a:r>
              <a:rPr lang="it-IT" b="0" u="none" kern="0" spc="100" noProof="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, NON UN’APP</a:t>
            </a:r>
            <a:endParaRPr lang="it-IT" b="0" u="none" noProof="0">
              <a:latin typeface="Poppins"/>
              <a:ea typeface="Calibri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23972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459BD-A060-83BA-2656-A67D63217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1">
            <a:extLst>
              <a:ext uri="{FF2B5EF4-FFF2-40B4-BE49-F238E27FC236}">
                <a16:creationId xmlns:a16="http://schemas.microsoft.com/office/drawing/2014/main" id="{7F030B55-F33E-38F5-565F-C6427D6D4167}"/>
              </a:ext>
            </a:extLst>
          </p:cNvPr>
          <p:cNvSpPr/>
          <p:nvPr/>
        </p:nvSpPr>
        <p:spPr>
          <a:xfrm>
            <a:off x="183855" y="236084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3000" b="1" kern="0" spc="100">
                <a:solidFill>
                  <a:srgbClr val="FFFFFF"/>
                </a:solidFill>
                <a:latin typeface="Poppins"/>
                <a:ea typeface="Source Sans Pro"/>
                <a:cs typeface="Poppins"/>
              </a:rPr>
              <a:t>CONTATTI</a:t>
            </a:r>
            <a:endParaRPr lang="it-IT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itolo 3">
            <a:extLst>
              <a:ext uri="{FF2B5EF4-FFF2-40B4-BE49-F238E27FC236}">
                <a16:creationId xmlns:a16="http://schemas.microsoft.com/office/drawing/2014/main" id="{E91C7B96-E3C0-2A0C-1F4A-087D8E8E8BDB}"/>
              </a:ext>
            </a:extLst>
          </p:cNvPr>
          <p:cNvSpPr txBox="1">
            <a:spLocks/>
          </p:cNvSpPr>
          <p:nvPr/>
        </p:nvSpPr>
        <p:spPr>
          <a:xfrm>
            <a:off x="2262426" y="3937584"/>
            <a:ext cx="4094922" cy="68789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pPr algn="ctr"/>
            <a:r>
              <a:rPr lang="it-IT" sz="1800" u="none">
                <a:solidFill>
                  <a:srgbClr val="C96042"/>
                </a:solidFill>
                <a:latin typeface="Poppins"/>
                <a:ea typeface="Source Sans Pro"/>
                <a:cs typeface="Poppins"/>
              </a:rPr>
              <a:t>Nicola Lorenzini </a:t>
            </a:r>
          </a:p>
          <a:p>
            <a:pPr algn="ctr"/>
            <a:r>
              <a:rPr lang="it-IT" sz="1800" b="0" u="none">
                <a:latin typeface="Poppins"/>
                <a:ea typeface="Source Sans Pro"/>
                <a:cs typeface="Poppins"/>
              </a:rPr>
              <a:t>IT Project Manager</a:t>
            </a:r>
            <a:endParaRPr lang="it-IT" sz="1800" u="none">
              <a:solidFill>
                <a:srgbClr val="C96042"/>
              </a:solidFill>
              <a:uFill>
                <a:solidFill>
                  <a:srgbClr val="E7E6E6"/>
                </a:solidFill>
              </a:uFill>
              <a:latin typeface="Poppins"/>
              <a:ea typeface="Source Sans Pro"/>
              <a:cs typeface="Poppins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it-IT" sz="1800" b="0" u="none">
                <a:uFill>
                  <a:solidFill>
                    <a:srgbClr val="E7E6E6"/>
                  </a:solidFill>
                </a:uFill>
                <a:latin typeface="Poppins"/>
                <a:ea typeface="Source Sans Pro"/>
                <a:cs typeface="Poppins"/>
              </a:rPr>
              <a:t>nicola.lorenzini@helaglobe.com</a:t>
            </a:r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it-IT" sz="1800" b="0" u="none">
              <a:uFill>
                <a:solidFill>
                  <a:srgbClr val="E7E6E6"/>
                </a:solidFill>
              </a:u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2" name="Immagine 21" descr="Immagine che contiene Viso umano, sorriso, ritratto, persona&#10;&#10;Il contenuto generato dall&amp;#39;IA potrebbe non essere corretto.">
            <a:extLst>
              <a:ext uri="{FF2B5EF4-FFF2-40B4-BE49-F238E27FC236}">
                <a16:creationId xmlns:a16="http://schemas.microsoft.com/office/drawing/2014/main" id="{35230200-C506-AAE2-249D-EDCEF8AD7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3586" y="2021756"/>
            <a:ext cx="1603744" cy="1710070"/>
          </a:xfrm>
          <a:prstGeom prst="rect">
            <a:avLst/>
          </a:prstGeom>
        </p:spPr>
      </p:pic>
      <p:pic>
        <p:nvPicPr>
          <p:cNvPr id="2" name="Immagine 1" descr="Immagine che contiene modello, viola, Lilac, violetto&#10;&#10;Il contenuto generato dall&amp;#39;IA potrebbe non essere corretto.">
            <a:extLst>
              <a:ext uri="{FF2B5EF4-FFF2-40B4-BE49-F238E27FC236}">
                <a16:creationId xmlns:a16="http://schemas.microsoft.com/office/drawing/2014/main" id="{FED76282-7006-6482-956A-4E80DE38C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5291" y="1783965"/>
            <a:ext cx="2857500" cy="28575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557F66E-5581-CC4C-C384-DF8208FEEC8A}"/>
              </a:ext>
            </a:extLst>
          </p:cNvPr>
          <p:cNvSpPr txBox="1"/>
          <p:nvPr/>
        </p:nvSpPr>
        <p:spPr>
          <a:xfrm>
            <a:off x="7282405" y="4634696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solidFill>
                  <a:srgbClr val="A5A5A5"/>
                </a:solidFill>
                <a:latin typeface="Poppins"/>
              </a:rPr>
              <a:t>Registrati per avere informazioni !</a:t>
            </a:r>
            <a:endParaRPr lang="it-IT"/>
          </a:p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35941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11266-516E-1541-A39F-49B255646AB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339059" y="2756079"/>
            <a:ext cx="5513880" cy="672921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it-IT" sz="8000" b="1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GRAZIE</a:t>
            </a:r>
          </a:p>
        </p:txBody>
      </p:sp>
      <p:sp>
        <p:nvSpPr>
          <p:cNvPr id="3" name="Rettangolo con angoli arrotondati 2">
            <a:hlinkClick r:id="rId2"/>
            <a:extLst>
              <a:ext uri="{FF2B5EF4-FFF2-40B4-BE49-F238E27FC236}">
                <a16:creationId xmlns:a16="http://schemas.microsoft.com/office/drawing/2014/main" id="{2D636D6C-048A-201B-A20D-6537F7080FAF}"/>
              </a:ext>
            </a:extLst>
          </p:cNvPr>
          <p:cNvSpPr/>
          <p:nvPr/>
        </p:nvSpPr>
        <p:spPr>
          <a:xfrm>
            <a:off x="4253344" y="5461556"/>
            <a:ext cx="3685309" cy="48029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88900" dist="2540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>
                <a:solidFill>
                  <a:srgbClr val="03516F"/>
                </a:solidFill>
                <a:latin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VISITA IL NOSTRO SITO</a:t>
            </a:r>
            <a:endParaRPr lang="it-IT" b="1">
              <a:solidFill>
                <a:srgbClr val="03516F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162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95250" y="200642"/>
            <a:ext cx="12007849" cy="658368"/>
          </a:xfrm>
          <a:prstGeom prst="rect">
            <a:avLst/>
          </a:prstGeom>
          <a:noFill/>
          <a:ln/>
        </p:spPr>
        <p:txBody>
          <a:bodyPr wrap="square" lIns="91440" tIns="45720" rIns="91440" bIns="45720" anchor="ctr"/>
          <a:lstStyle/>
          <a:p>
            <a:r>
              <a:rPr lang="it-IT" sz="3000" b="1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MATERIALI DI SUPPORTO E PROSSIMI PASSI</a:t>
            </a:r>
          </a:p>
        </p:txBody>
      </p:sp>
      <p:sp>
        <p:nvSpPr>
          <p:cNvPr id="101" name="Sub"/>
          <p:cNvSpPr/>
          <p:nvPr/>
        </p:nvSpPr>
        <p:spPr>
          <a:xfrm>
            <a:off x="406850" y="980000"/>
            <a:ext cx="11378300" cy="380000"/>
          </a:xfrm>
          <a:prstGeom prst="rect">
            <a:avLst/>
          </a:prstGeom>
          <a:noFill/>
          <a:ln/>
        </p:spPr>
        <p:txBody>
          <a:bodyPr wrap="square" lIns="40000" tIns="20000" rIns="40000" bIns="20000" anchor="ctr"/>
          <a:lstStyle/>
          <a:p>
            <a:pPr algn="l">
              <a:buNone/>
            </a:pPr>
            <a:r>
              <a:rPr lang="it-IT" sz="1300" i="1">
                <a:solidFill>
                  <a:srgbClr val="5A4A6A"/>
                </a:solidFill>
                <a:latin typeface="Poppins" pitchFamily="2" charset="0"/>
                <a:cs typeface="Poppins" pitchFamily="2" charset="0"/>
              </a:rPr>
              <a:t>I materiali che produrremo da qui al go-live per supportare fisioterapisti e pazienti.</a:t>
            </a:r>
          </a:p>
        </p:txBody>
      </p:sp>
      <p:sp>
        <p:nvSpPr>
          <p:cNvPr id="102" name="cardbg"/>
          <p:cNvSpPr/>
          <p:nvPr/>
        </p:nvSpPr>
        <p:spPr>
          <a:xfrm>
            <a:off x="406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3" name="cardhead"/>
          <p:cNvSpPr/>
          <p:nvPr/>
        </p:nvSpPr>
        <p:spPr>
          <a:xfrm>
            <a:off x="406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 online</a:t>
            </a:r>
          </a:p>
        </p:txBody>
      </p:sp>
      <p:sp>
        <p:nvSpPr>
          <p:cNvPr id="104" name="carddesc"/>
          <p:cNvSpPr/>
          <p:nvPr/>
        </p:nvSpPr>
        <p:spPr>
          <a:xfrm>
            <a:off x="556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Manuale interattivo, sempre aggiornato e consultabile da browser. </a:t>
            </a:r>
            <a:r>
              <a:rPr lang="it-IT" sz="1200">
                <a:solidFill>
                  <a:srgbClr val="00516F"/>
                </a:solidFill>
                <a:latin typeface="Poppins"/>
                <a:cs typeface="Poppins"/>
              </a:rPr>
              <a:t>Per paziente e professionista.</a:t>
            </a:r>
            <a:endParaRPr lang="it-IT" sz="1200">
              <a:solidFill>
                <a:srgbClr val="000000"/>
              </a:solidFill>
              <a:latin typeface="Poppins"/>
              <a:cs typeface="Poppins"/>
            </a:endParaRPr>
          </a:p>
          <a:p>
            <a:pPr algn="l">
              <a:lnSpc>
                <a:spcPct val="114999"/>
              </a:lnSpc>
              <a:buNone/>
            </a:pPr>
            <a:endParaRPr lang="it-IT" sz="11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5" name="cardbg"/>
          <p:cNvSpPr/>
          <p:nvPr/>
        </p:nvSpPr>
        <p:spPr>
          <a:xfrm>
            <a:off x="3313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6" name="cardhead"/>
          <p:cNvSpPr/>
          <p:nvPr/>
        </p:nvSpPr>
        <p:spPr>
          <a:xfrm>
            <a:off x="3313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Guida PDF</a:t>
            </a:r>
          </a:p>
        </p:txBody>
      </p:sp>
      <p:sp>
        <p:nvSpPr>
          <p:cNvPr id="107" name="carddesc"/>
          <p:cNvSpPr/>
          <p:nvPr/>
        </p:nvSpPr>
        <p:spPr>
          <a:xfrm>
            <a:off x="3463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Versione scaricabile e stampabile della guida operativa. Per paziente e professionista.</a:t>
            </a:r>
            <a:endParaRPr lang="it-IT" sz="115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8" name="cardbg"/>
          <p:cNvSpPr/>
          <p:nvPr/>
        </p:nvSpPr>
        <p:spPr>
          <a:xfrm>
            <a:off x="6220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09" name="cardhead"/>
          <p:cNvSpPr/>
          <p:nvPr/>
        </p:nvSpPr>
        <p:spPr>
          <a:xfrm>
            <a:off x="6220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Brochure</a:t>
            </a:r>
          </a:p>
        </p:txBody>
      </p:sp>
      <p:sp>
        <p:nvSpPr>
          <p:cNvPr id="110" name="carddesc"/>
          <p:cNvSpPr/>
          <p:nvPr/>
        </p:nvSpPr>
        <p:spPr>
          <a:xfrm>
            <a:off x="6370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 dirty="0">
                <a:solidFill>
                  <a:srgbClr val="00516F"/>
                </a:solidFill>
                <a:latin typeface="Poppins"/>
                <a:cs typeface="Poppins"/>
              </a:rPr>
              <a:t>Presentazione sintetica per farmacie e pazienti. In versione digitale e </a:t>
            </a: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cartacea</a:t>
            </a:r>
            <a:endParaRPr lang="it-IT" sz="1150" err="1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1" name="cardbg"/>
          <p:cNvSpPr/>
          <p:nvPr/>
        </p:nvSpPr>
        <p:spPr>
          <a:xfrm>
            <a:off x="9127850" y="1450000"/>
            <a:ext cx="2645000" cy="2750000"/>
          </a:xfrm>
          <a:prstGeom prst="roundRect">
            <a:avLst>
              <a:gd name="adj" fmla="val 6000"/>
            </a:avLst>
          </a:prstGeom>
          <a:solidFill>
            <a:srgbClr val="EEEDFB"/>
          </a:solidFill>
          <a:ln>
            <a:noFill/>
          </a:ln>
        </p:spPr>
      </p:sp>
      <p:sp>
        <p:nvSpPr>
          <p:cNvPr id="112" name="cardhead"/>
          <p:cNvSpPr/>
          <p:nvPr/>
        </p:nvSpPr>
        <p:spPr>
          <a:xfrm>
            <a:off x="9127850" y="1450000"/>
            <a:ext cx="2645000" cy="640000"/>
          </a:xfrm>
          <a:prstGeom prst="round2SameRect">
            <a:avLst>
              <a:gd name="adj1" fmla="val 12000"/>
              <a:gd name="adj2" fmla="val 0"/>
            </a:avLst>
          </a:prstGeom>
          <a:solidFill>
            <a:srgbClr val="562A81"/>
          </a:solidFill>
          <a:ln>
            <a:noFill/>
          </a:ln>
        </p:spPr>
        <p:txBody>
          <a:bodyPr wrap="square" lIns="60000" tIns="20000" rIns="60000" bIns="20000" anchor="ctr"/>
          <a:lstStyle/>
          <a:p>
            <a:pPr algn="ctr">
              <a:buNone/>
            </a:pPr>
            <a:r>
              <a:rPr lang="it-IT" sz="1600" b="1" spc="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Sito internet</a:t>
            </a:r>
          </a:p>
        </p:txBody>
      </p:sp>
      <p:sp>
        <p:nvSpPr>
          <p:cNvPr id="113" name="carddesc"/>
          <p:cNvSpPr/>
          <p:nvPr/>
        </p:nvSpPr>
        <p:spPr>
          <a:xfrm>
            <a:off x="9277850" y="2260000"/>
            <a:ext cx="2345000" cy="1810000"/>
          </a:xfrm>
          <a:prstGeom prst="rect">
            <a:avLst/>
          </a:prstGeom>
          <a:noFill/>
          <a:ln/>
        </p:spPr>
        <p:txBody>
          <a:bodyPr wrap="square" lIns="40000" tIns="40000" rIns="40000" bIns="40000" anchor="t"/>
          <a:lstStyle/>
          <a:p>
            <a:pPr>
              <a:lnSpc>
                <a:spcPct val="115000"/>
              </a:lnSpc>
            </a:pPr>
            <a:r>
              <a:rPr lang="it-IT" sz="1150">
                <a:solidFill>
                  <a:srgbClr val="00516F"/>
                </a:solidFill>
                <a:latin typeface="Poppins"/>
                <a:cs typeface="Poppins"/>
              </a:rPr>
              <a:t>Pagina pubblica del progetto, con informazioni e contatti e materiale digitale </a:t>
            </a:r>
            <a:r>
              <a:rPr lang="it-IT" sz="1150" err="1">
                <a:solidFill>
                  <a:srgbClr val="00516F"/>
                </a:solidFill>
                <a:latin typeface="Poppins"/>
                <a:cs typeface="Poppins"/>
              </a:rPr>
              <a:t>scaricaibile</a:t>
            </a:r>
            <a:endParaRPr lang="it-IT" sz="1150" err="1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4" name="band"/>
          <p:cNvSpPr/>
          <p:nvPr/>
        </p:nvSpPr>
        <p:spPr>
          <a:xfrm>
            <a:off x="406850" y="4560000"/>
            <a:ext cx="11369440" cy="1481255"/>
          </a:xfrm>
          <a:prstGeom prst="roundRect">
            <a:avLst>
              <a:gd name="adj" fmla="val 5000"/>
            </a:avLst>
          </a:prstGeom>
          <a:solidFill>
            <a:srgbClr val="2B054E"/>
          </a:solidFill>
          <a:ln>
            <a:noFill/>
          </a:ln>
        </p:spPr>
        <p:txBody>
          <a:bodyPr wrap="square" lIns="160000" tIns="100000" rIns="160000" bIns="100000" anchor="ctr"/>
          <a:lstStyle/>
          <a:p>
            <a:pPr>
              <a:spcAft>
                <a:spcPts val="600"/>
              </a:spcAft>
              <a:buNone/>
            </a:pPr>
            <a:r>
              <a:rPr lang="it-IT" sz="1500" b="1" spc="60">
                <a:solidFill>
                  <a:srgbClr val="BDADD7"/>
                </a:solidFill>
                <a:latin typeface="Poppins" pitchFamily="2" charset="0"/>
                <a:cs typeface="Poppins" pitchFamily="2" charset="0"/>
              </a:rPr>
              <a:t>PROSSIMI PASSI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Call collettiva di formazione aggiuntiva prima dell’8 settembre 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Materiale formativo ed aggiornamenti  condivisi via mail</a:t>
            </a:r>
          </a:p>
          <a:p>
            <a:pPr marL="285750" indent="-285750">
              <a:lnSpc>
                <a:spcPct val="118000"/>
              </a:lnSpc>
              <a:buFont typeface="Arial"/>
              <a:buChar char="•"/>
            </a:pPr>
            <a:r>
              <a:rPr lang="it-IT" sz="1250">
                <a:solidFill>
                  <a:srgbClr val="FFFFFF"/>
                </a:solidFill>
                <a:latin typeface="Poppins"/>
                <a:ea typeface="+mn-lt"/>
                <a:cs typeface="Poppins"/>
              </a:rPr>
              <a:t>Call individuali per formazione specifica e supporto dedicato</a:t>
            </a:r>
            <a:endParaRPr lang="it-IT" sz="125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8780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DD8AC-4698-6EA0-97C1-5E480F42C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4">
            <a:extLst>
              <a:ext uri="{FF2B5EF4-FFF2-40B4-BE49-F238E27FC236}">
                <a16:creationId xmlns:a16="http://schemas.microsoft.com/office/drawing/2014/main" id="{282A68B4-661B-95AC-0A78-A8CFA4A78316}"/>
              </a:ext>
            </a:extLst>
          </p:cNvPr>
          <p:cNvSpPr/>
          <p:nvPr/>
        </p:nvSpPr>
        <p:spPr>
          <a:xfrm>
            <a:off x="613893" y="4091563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B22B4DCA-FA36-FC0C-64AE-B6CF08939075}"/>
              </a:ext>
            </a:extLst>
          </p:cNvPr>
          <p:cNvSpPr/>
          <p:nvPr/>
        </p:nvSpPr>
        <p:spPr>
          <a:xfrm>
            <a:off x="613893" y="2749189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207E24F6-1A4B-DE95-E4D5-238D08C40B51}"/>
              </a:ext>
            </a:extLst>
          </p:cNvPr>
          <p:cNvSpPr/>
          <p:nvPr/>
        </p:nvSpPr>
        <p:spPr>
          <a:xfrm>
            <a:off x="564487" y="1518393"/>
            <a:ext cx="10964213" cy="99182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pic>
        <p:nvPicPr>
          <p:cNvPr id="4" name="Elemento grafico 3">
            <a:extLst>
              <a:ext uri="{FF2B5EF4-FFF2-40B4-BE49-F238E27FC236}">
                <a16:creationId xmlns:a16="http://schemas.microsoft.com/office/drawing/2014/main" id="{D12986C5-A38F-095F-352B-E2C113A4EF7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4960"/>
          <a:stretch/>
        </p:blipFill>
        <p:spPr>
          <a:xfrm>
            <a:off x="-6472" y="1140685"/>
            <a:ext cx="733961" cy="419892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D69F5-BFE8-CE76-68DD-1DA884595D80}"/>
              </a:ext>
            </a:extLst>
          </p:cNvPr>
          <p:cNvSpPr txBox="1"/>
          <p:nvPr/>
        </p:nvSpPr>
        <p:spPr>
          <a:xfrm>
            <a:off x="1923387" y="1518392"/>
            <a:ext cx="8491977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RELAZIONE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r>
              <a:rPr lang="en-US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PAZIENTE–TERAPISTA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endParaRPr lang="it-IT" sz="2000">
              <a:solidFill>
                <a:srgbClr val="562A8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100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  <a:p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La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tecnologia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deve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potenziare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la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relazione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paziente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terapista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creando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un continuum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emotivo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una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seduta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l’altra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.</a:t>
            </a:r>
            <a:endParaRPr lang="it-IT" sz="2000">
              <a:solidFill>
                <a:srgbClr val="00516F"/>
              </a:solidFill>
              <a:latin typeface="Poppins" panose="00000500000000000000" pitchFamily="2" charset="0"/>
              <a:ea typeface="Calibri" panose="020F0502020204030204"/>
              <a:cs typeface="Poppins" panose="00000500000000000000" pitchFamily="2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CA3A91E-BEDE-A103-3420-5EF45E7B8FB7}"/>
              </a:ext>
            </a:extLst>
          </p:cNvPr>
          <p:cNvSpPr txBox="1"/>
          <p:nvPr/>
        </p:nvSpPr>
        <p:spPr>
          <a:xfrm>
            <a:off x="1923387" y="2800734"/>
            <a:ext cx="890117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PERSONALIZZAZIONE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  <a:r>
              <a:rPr lang="en-US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DEI CONTENUTI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</a:p>
          <a:p>
            <a:endParaRPr lang="it-IT" sz="1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Il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professionista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deve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poter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personalizzare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interamente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le routine: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esercizi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, tempi di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recupero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e ogni 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parametro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 utile al piano di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trattamento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.</a:t>
            </a:r>
            <a:endParaRPr lang="it-IT" sz="2000">
              <a:solidFill>
                <a:srgbClr val="00516F"/>
              </a:solidFill>
              <a:latin typeface="Poppins" panose="00000500000000000000" pitchFamily="2" charset="0"/>
              <a:ea typeface="Calibri" panose="020F0502020204030204"/>
              <a:cs typeface="Poppins" panose="00000500000000000000" pitchFamily="2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DC9691-BE8C-8979-DEF2-D237D6625F71}"/>
              </a:ext>
            </a:extLst>
          </p:cNvPr>
          <p:cNvSpPr txBox="1"/>
          <p:nvPr/>
        </p:nvSpPr>
        <p:spPr>
          <a:xfrm>
            <a:off x="1923387" y="4135996"/>
            <a:ext cx="6866377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MONITORAGGIO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 </a:t>
            </a:r>
            <a:r>
              <a:rPr lang="en-US" b="1" i="0" u="none" strike="noStrike" baseline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DELL’ESECUZIONE</a:t>
            </a:r>
            <a:r>
              <a:rPr lang="en-US" b="0" i="0">
                <a:solidFill>
                  <a:srgbClr val="562A81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​</a:t>
            </a:r>
          </a:p>
          <a:p>
            <a:pPr algn="ctr"/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C5991D3-FB02-B802-0F8A-BC8BB84CA928}"/>
              </a:ext>
            </a:extLst>
          </p:cNvPr>
          <p:cNvSpPr txBox="1"/>
          <p:nvPr/>
        </p:nvSpPr>
        <p:spPr>
          <a:xfrm>
            <a:off x="1923386" y="4527561"/>
            <a:ext cx="890117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Misurare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oggettivamente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</a:t>
            </a:r>
            <a:r>
              <a:rPr lang="en-US" sz="140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progressi</a:t>
            </a:r>
            <a:r>
              <a:rPr lang="en-US" sz="140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 e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parametri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clinici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durante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l’esecuzione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,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ampliando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le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informazioni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a 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disposizione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 del </a:t>
            </a:r>
            <a:r>
              <a:rPr lang="en-US" sz="1400" b="0" i="0" u="none" strike="noStrike" baseline="0" err="1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professionista</a:t>
            </a:r>
            <a:r>
              <a:rPr lang="en-US" sz="1400" b="0" i="0" u="none" strike="noStrike" baseline="0">
                <a:solidFill>
                  <a:srgbClr val="00516F"/>
                </a:solidFill>
                <a:latin typeface="Poppins" panose="00000500000000000000" pitchFamily="2" charset="0"/>
                <a:ea typeface="Segoe UI"/>
                <a:cs typeface="Poppins" panose="00000500000000000000" pitchFamily="2" charset="0"/>
              </a:rPr>
              <a:t>.</a:t>
            </a:r>
            <a:r>
              <a:rPr lang="en-US" sz="1400" b="0" i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​</a:t>
            </a:r>
            <a:endParaRPr lang="en-US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en-US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E555937-3DF6-E754-D3D6-6F9FF571F5F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1518392"/>
            <a:ext cx="1004444" cy="100444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E35F2B2-C412-86E8-BF76-866F756C17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2740822"/>
            <a:ext cx="1004444" cy="100444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72A90DE-27B8-8024-001F-5160BF81FB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86" y="4086909"/>
            <a:ext cx="1004444" cy="1004444"/>
          </a:xfrm>
          <a:prstGeom prst="rect">
            <a:avLst/>
          </a:prstGeom>
        </p:spPr>
      </p:pic>
      <p:sp>
        <p:nvSpPr>
          <p:cNvPr id="18" name="Titolo 1">
            <a:extLst>
              <a:ext uri="{FF2B5EF4-FFF2-40B4-BE49-F238E27FC236}">
                <a16:creationId xmlns:a16="http://schemas.microsoft.com/office/drawing/2014/main" id="{521D75DA-2B54-71AE-AFEA-8A05651F5D2B}"/>
              </a:ext>
            </a:extLst>
          </p:cNvPr>
          <p:cNvSpPr txBox="1">
            <a:spLocks/>
          </p:cNvSpPr>
          <p:nvPr/>
        </p:nvSpPr>
        <p:spPr>
          <a:xfrm>
            <a:off x="95251" y="244135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320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KEY VALUES</a:t>
            </a:r>
            <a:endParaRPr lang="en-US" sz="3200" b="0" u="none" kern="0" spc="100">
              <a:solidFill>
                <a:srgbClr val="FFFFF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3789AA9D-570C-4DE6-202B-AEA6F520548D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tecnologia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non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sostituisce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il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professionista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 Ne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amplia</a:t>
            </a:r>
            <a:r>
              <a:rPr lang="en-US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 lo </a:t>
            </a:r>
            <a:r>
              <a:rPr lang="en-US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sguardo</a:t>
            </a:r>
            <a:endParaRPr lang="it-IT" sz="1600" b="1" i="1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84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60178C82-6132-6342-9454-9F4C5F4B02FA}"/>
              </a:ext>
            </a:extLst>
          </p:cNvPr>
          <p:cNvSpPr/>
          <p:nvPr/>
        </p:nvSpPr>
        <p:spPr>
          <a:xfrm>
            <a:off x="499173" y="5570216"/>
            <a:ext cx="11029528" cy="542443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i="1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1600" b="1" i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colma questo vuoto: dati oggettivi, continuità reale, controllo clinico tra le sedute.</a:t>
            </a:r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4265765" y="1185563"/>
            <a:ext cx="7250838" cy="1310931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267201" y="2653762"/>
            <a:ext cx="7261500" cy="1315361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265629" y="4147120"/>
            <a:ext cx="7270178" cy="1315362"/>
          </a:xfrm>
          <a:prstGeom prst="rect">
            <a:avLst/>
          </a:prstGeom>
          <a:solidFill>
            <a:srgbClr val="EEEDFB"/>
          </a:solidFill>
          <a:ln w="12700">
            <a:noFill/>
            <a:prstDash val="solid"/>
          </a:ln>
        </p:spPr>
        <p:txBody>
          <a:bodyPr/>
          <a:lstStyle/>
          <a:p>
            <a:endParaRPr lang="it-IT" noProof="0"/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6177119F-0C06-4839-DE46-D19750AB7AA4}"/>
              </a:ext>
            </a:extLst>
          </p:cNvPr>
          <p:cNvSpPr/>
          <p:nvPr/>
        </p:nvSpPr>
        <p:spPr>
          <a:xfrm>
            <a:off x="454870" y="1185563"/>
            <a:ext cx="4501219" cy="4276919"/>
          </a:xfrm>
          <a:prstGeom prst="roundRect">
            <a:avLst/>
          </a:prstGeom>
          <a:solidFill>
            <a:srgbClr val="562A8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988423" y="2771087"/>
            <a:ext cx="3474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600" b="1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70%</a:t>
            </a:r>
            <a:endParaRPr lang="en-US" sz="960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087001" y="4349818"/>
            <a:ext cx="3291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it-IT" sz="20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dei pazienti non esegue</a:t>
            </a:r>
            <a:endParaRPr lang="it-IT" sz="20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indent="0" algn="ctr">
              <a:buNone/>
            </a:pPr>
            <a:r>
              <a:rPr lang="it-IT" sz="2000" b="1" noProof="0">
                <a:solidFill>
                  <a:srgbClr val="EEEDFB"/>
                </a:solidFill>
                <a:latin typeface="Poppins" panose="00000500000000000000" pitchFamily="2" charset="0"/>
                <a:ea typeface="Source Sans Pro" pitchFamily="34" charset="-122"/>
                <a:cs typeface="Poppins" panose="00000500000000000000" pitchFamily="2" charset="0"/>
              </a:rPr>
              <a:t>correttamente gli esercizi a casa</a:t>
            </a:r>
            <a:endParaRPr lang="it-IT" sz="2000" b="1" noProof="0">
              <a:solidFill>
                <a:srgbClr val="EEEDFB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285799" y="1317958"/>
            <a:ext cx="5501943" cy="42062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SI È ALLENATO?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5290366" y="1728006"/>
            <a:ext cx="5587584" cy="6485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Tra una seduta e l'altra hai zero dati. Non sai se il paziente ha fatto gli esercizi, quante volte, in quale momento della giornata.</a:t>
            </a:r>
          </a:p>
        </p:txBody>
      </p:sp>
      <p:sp>
        <p:nvSpPr>
          <p:cNvPr id="22" name="Text 20"/>
          <p:cNvSpPr/>
          <p:nvPr/>
        </p:nvSpPr>
        <p:spPr>
          <a:xfrm>
            <a:off x="5255978" y="2803440"/>
            <a:ext cx="4942552" cy="43834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HA ESEGUITO BENE?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290457" y="2957757"/>
            <a:ext cx="5589289" cy="9144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>
              <a:lnSpc>
                <a:spcPct val="140000"/>
              </a:lnSpc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Non esiste nessuna misura oggettiva del movimento a casa.</a:t>
            </a:r>
          </a:p>
        </p:txBody>
      </p:sp>
      <p:sp>
        <p:nvSpPr>
          <p:cNvPr id="26" name="Text 24"/>
          <p:cNvSpPr/>
          <p:nvPr/>
        </p:nvSpPr>
        <p:spPr>
          <a:xfrm>
            <a:off x="5285799" y="4241373"/>
            <a:ext cx="5501943" cy="42062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it-IT" b="1" noProof="0">
                <a:solidFill>
                  <a:srgbClr val="562A81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STA MIGLIORANDO O COMPENSANDO?</a:t>
            </a:r>
            <a:endParaRPr lang="it-IT" noProof="0">
              <a:solidFill>
                <a:srgbClr val="562A81"/>
              </a:solidFill>
              <a:latin typeface="Poppins" panose="00000500000000000000" pitchFamily="2" charset="0"/>
              <a:ea typeface="Source Sans Pro"/>
              <a:cs typeface="Poppins" panose="00000500000000000000" pitchFamily="2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5291433" y="4564598"/>
            <a:ext cx="5607604" cy="82759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it-IT" sz="1400" noProof="0">
                <a:solidFill>
                  <a:srgbClr val="00516F"/>
                </a:solidFill>
                <a:latin typeface="Poppins" panose="00000500000000000000" pitchFamily="2" charset="0"/>
                <a:ea typeface="Source Sans Pro"/>
                <a:cs typeface="Poppins" panose="00000500000000000000" pitchFamily="2" charset="0"/>
              </a:rPr>
              <a:t>Ogni visita riparte quasi da zero. I compensi motori si formano in silenzio tra una seduta e l'altra, fuori dal tuo controllo.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5F3FF16-4894-47E9-9357-2038C7726ED5}"/>
              </a:ext>
            </a:extLst>
          </p:cNvPr>
          <p:cNvSpPr txBox="1">
            <a:spLocks/>
          </p:cNvSpPr>
          <p:nvPr/>
        </p:nvSpPr>
        <p:spPr>
          <a:xfrm>
            <a:off x="95251" y="244135"/>
            <a:ext cx="11741655" cy="5801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u="sng" kern="1200" baseline="0">
                <a:solidFill>
                  <a:schemeClr val="accent3"/>
                </a:solidFill>
                <a:uFill>
                  <a:solidFill>
                    <a:schemeClr val="bg2"/>
                  </a:solidFill>
                </a:uFill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defRPr>
            </a:lvl1pPr>
          </a:lstStyle>
          <a:p>
            <a:r>
              <a:rPr lang="en-US" sz="320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 PROBLEMA: </a:t>
            </a:r>
            <a:r>
              <a:rPr lang="en-US" sz="3200" b="0" u="none" kern="0" spc="10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LA LINEA TRA DUE PUNTI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67B87B45-E56E-473D-10D8-8938A438611A}"/>
              </a:ext>
            </a:extLst>
          </p:cNvPr>
          <p:cNvSpPr/>
          <p:nvPr/>
        </p:nvSpPr>
        <p:spPr>
          <a:xfrm>
            <a:off x="1839686" y="1322916"/>
            <a:ext cx="1736432" cy="1736432"/>
          </a:xfrm>
          <a:prstGeom prst="ellipse">
            <a:avLst/>
          </a:prstGeom>
          <a:solidFill>
            <a:srgbClr val="EEED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600" b="1">
                <a:solidFill>
                  <a:srgbClr val="562A8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68289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82EE01-9640-9ED8-CFAB-A47F80C4D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F6ED8D-468F-E55F-67DE-024BCD5265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13472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SOLUZIONI ATTUALI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A80FB9-91A1-A85E-FBC2-3679712F8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69" t="14050" r="7616" b="10107"/>
          <a:stretch/>
        </p:blipFill>
        <p:spPr>
          <a:xfrm>
            <a:off x="1333947" y="1386349"/>
            <a:ext cx="7440938" cy="505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1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9C7ED6-926B-4D29-59F4-3C1F2B06A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F0C749-CA0F-08CE-9018-DF92FCCE5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1" y="208371"/>
            <a:ext cx="8428776" cy="581907"/>
          </a:xfrm>
        </p:spPr>
        <p:txBody>
          <a:bodyPr/>
          <a:lstStyle/>
          <a:p>
            <a:pPr algn="l"/>
            <a:r>
              <a:rPr lang="it-IT" u="none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IL GIUSTO COMPROMESSO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A6B7B0A4-71BA-BE35-81C5-6E51C1BB822B}"/>
              </a:ext>
            </a:extLst>
          </p:cNvPr>
          <p:cNvSpPr/>
          <p:nvPr/>
        </p:nvSpPr>
        <p:spPr>
          <a:xfrm>
            <a:off x="1029855" y="1376217"/>
            <a:ext cx="10132290" cy="4688657"/>
          </a:xfrm>
          <a:prstGeom prst="roundRect">
            <a:avLst/>
          </a:prstGeom>
          <a:solidFill>
            <a:srgbClr val="F0EB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 descr="Immagine che contiene testo, schermata, Carattere, numero&#10;&#10;Il contenuto generato dall&amp;#39;IA potrebbe non essere corretto.">
            <a:extLst>
              <a:ext uri="{FF2B5EF4-FFF2-40B4-BE49-F238E27FC236}">
                <a16:creationId xmlns:a16="http://schemas.microsoft.com/office/drawing/2014/main" id="{503A35CA-137B-B7A6-DFCC-5646EDF74A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918" y="1772004"/>
            <a:ext cx="5428964" cy="3897085"/>
          </a:xfrm>
          <a:prstGeom prst="round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2040BAD-ACAB-BF32-75E1-4EFE011CE2CD}"/>
              </a:ext>
            </a:extLst>
          </p:cNvPr>
          <p:cNvSpPr txBox="1"/>
          <p:nvPr/>
        </p:nvSpPr>
        <p:spPr>
          <a:xfrm>
            <a:off x="1543949" y="2806767"/>
            <a:ext cx="34991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err="1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Fisiosmart</a:t>
            </a:r>
            <a:r>
              <a:rPr lang="it-IT" sz="2000">
                <a:solidFill>
                  <a:srgbClr val="00516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combina l’efficacia del corretto movimento con la libertà di eseguirlo in autonomia a casa propria</a:t>
            </a: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it-IT" sz="2000">
              <a:solidFill>
                <a:srgbClr val="00516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384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562A8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8EEC9-88C6-5DDB-B855-C29B3EE82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9">
            <a:extLst>
              <a:ext uri="{FF2B5EF4-FFF2-40B4-BE49-F238E27FC236}">
                <a16:creationId xmlns:a16="http://schemas.microsoft.com/office/drawing/2014/main" id="{762A3E12-0788-3682-F309-A29F9C6B6BAB}"/>
              </a:ext>
            </a:extLst>
          </p:cNvPr>
          <p:cNvSpPr/>
          <p:nvPr/>
        </p:nvSpPr>
        <p:spPr>
          <a:xfrm>
            <a:off x="1170523" y="2171321"/>
            <a:ext cx="9854781" cy="250928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4800" b="1" kern="0" spc="200">
                <a:solidFill>
                  <a:schemeClr val="bg1"/>
                </a:solidFill>
                <a:latin typeface="Poppins"/>
                <a:ea typeface="+mn-lt"/>
                <a:cs typeface="Poppins"/>
              </a:rPr>
              <a:t>LA TECNOLOGIA FISIOSMART</a:t>
            </a:r>
            <a:endParaRPr lang="it-IT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65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2B199A63AE254C814B1AC2CD7D91D2" ma:contentTypeVersion="16" ma:contentTypeDescription="Create a new document." ma:contentTypeScope="" ma:versionID="45b8e3440e0f82171ffac68542fe1348">
  <xsd:schema xmlns:xsd="http://www.w3.org/2001/XMLSchema" xmlns:xs="http://www.w3.org/2001/XMLSchema" xmlns:p="http://schemas.microsoft.com/office/2006/metadata/properties" xmlns:ns2="206fea80-2b8f-4f7b-a568-d4b4578beaf3" xmlns:ns3="ea7b0c09-f17a-494a-be96-ef7fef266be0" targetNamespace="http://schemas.microsoft.com/office/2006/metadata/properties" ma:root="true" ma:fieldsID="ffad929377999ef17033f9a03bae9b10" ns2:_="" ns3:_="">
    <xsd:import namespace="206fea80-2b8f-4f7b-a568-d4b4578beaf3"/>
    <xsd:import namespace="ea7b0c09-f17a-494a-be96-ef7fef266b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6fea80-2b8f-4f7b-a568-d4b4578bea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807d87b5-10d5-43ca-8844-43678bb51d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7b0c09-f17a-494a-be96-ef7fef266be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2e19dd3-4392-471b-b7b9-1f1d6ac8b699}" ma:internalName="TaxCatchAll" ma:showField="CatchAllData" ma:web="ea7b0c09-f17a-494a-be96-ef7fef266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a7b0c09-f17a-494a-be96-ef7fef266be0" xsi:nil="true"/>
    <lcf76f155ced4ddcb4097134ff3c332f xmlns="206fea80-2b8f-4f7b-a568-d4b4578bea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ABA47C-E515-4DBF-9696-E43E0E98AB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52CB7B-A961-440F-A02C-4A00BFE26B79}">
  <ds:schemaRefs>
    <ds:schemaRef ds:uri="206fea80-2b8f-4f7b-a568-d4b4578beaf3"/>
    <ds:schemaRef ds:uri="ea7b0c09-f17a-494a-be96-ef7fef266be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C126886-226A-42F8-9E35-9957F26C9CDC}">
  <ds:schemaRefs>
    <ds:schemaRef ds:uri="206fea80-2b8f-4f7b-a568-d4b4578beaf3"/>
    <ds:schemaRef ds:uri="ea7b0c09-f17a-494a-be96-ef7fef266be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42</Slides>
  <Notes>27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43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SOLUZIONI ATTUALI</vt:lpstr>
      <vt:lpstr>IL GIUSTO COMPROMESSO</vt:lpstr>
      <vt:lpstr>Presentazione standard di PowerPoint</vt:lpstr>
      <vt:lpstr>LA TECNOLOGIA FISIOSMART</vt:lpstr>
      <vt:lpstr>Presentazione standard di PowerPoint</vt:lpstr>
      <vt:lpstr>ANALISI GEOMETRICA IN REALTIME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46</cp:revision>
  <dcterms:created xsi:type="dcterms:W3CDTF">2026-06-05T07:27:22Z</dcterms:created>
  <dcterms:modified xsi:type="dcterms:W3CDTF">2026-06-18T14:03:43Z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0x010100892B199A63AE254C814B1AC2CD7D91D2</vt:lpwstr>
  </property>
  <property fmtid="{D5CDD505-2E9C-101B-9397-08002B2CF9AE}" pid="3" name="MediaServiceImageTags">
    <vt:lpwstr/>
  </property>
</Properties>
</file>